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8"/>
  </p:notesMasterIdLst>
  <p:sldIdLst>
    <p:sldId id="256" r:id="rId2"/>
    <p:sldId id="332" r:id="rId3"/>
    <p:sldId id="284" r:id="rId4"/>
    <p:sldId id="292" r:id="rId5"/>
    <p:sldId id="294" r:id="rId6"/>
    <p:sldId id="293" r:id="rId7"/>
    <p:sldId id="318" r:id="rId8"/>
    <p:sldId id="276" r:id="rId9"/>
    <p:sldId id="300" r:id="rId10"/>
    <p:sldId id="279" r:id="rId11"/>
    <p:sldId id="348" r:id="rId12"/>
    <p:sldId id="331" r:id="rId13"/>
    <p:sldId id="330" r:id="rId14"/>
    <p:sldId id="345" r:id="rId15"/>
    <p:sldId id="301" r:id="rId16"/>
    <p:sldId id="341" r:id="rId17"/>
    <p:sldId id="346" r:id="rId18"/>
    <p:sldId id="343" r:id="rId19"/>
    <p:sldId id="313" r:id="rId20"/>
    <p:sldId id="306" r:id="rId21"/>
    <p:sldId id="344" r:id="rId22"/>
    <p:sldId id="307" r:id="rId23"/>
    <p:sldId id="308" r:id="rId24"/>
    <p:sldId id="320" r:id="rId25"/>
    <p:sldId id="321" r:id="rId26"/>
    <p:sldId id="329" r:id="rId27"/>
    <p:sldId id="324" r:id="rId28"/>
    <p:sldId id="349" r:id="rId29"/>
    <p:sldId id="335" r:id="rId30"/>
    <p:sldId id="336" r:id="rId31"/>
    <p:sldId id="337" r:id="rId32"/>
    <p:sldId id="338" r:id="rId33"/>
    <p:sldId id="304" r:id="rId34"/>
    <p:sldId id="339" r:id="rId35"/>
    <p:sldId id="340" r:id="rId36"/>
    <p:sldId id="347"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Cambria Math" panose="02040503050406030204" pitchFamily="18" charset="0"/>
      <p:regular r:id="rId43"/>
    </p:embeddedFont>
    <p:embeddedFont>
      <p:font typeface="Chalkduster" panose="03050602040202020205" pitchFamily="66" charset="77"/>
      <p:regular r:id="rId44"/>
    </p:embeddedFont>
    <p:embeddedFont>
      <p:font typeface="Cordia New" panose="020B0304020202020204" pitchFamily="34" charset="-34"/>
      <p:regular r:id="rId45"/>
      <p:bold r:id="rId46"/>
      <p:italic r:id="rId47"/>
      <p:boldItalic r:id="rId48"/>
    </p:embeddedFont>
    <p:embeddedFont>
      <p:font typeface="Wingdings 3" pitchFamily="2" charset="2"/>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sard" initials="b" lastIdx="2" clrIdx="0">
    <p:extLst>
      <p:ext uri="{19B8F6BF-5375-455C-9EA6-DF929625EA0E}">
        <p15:presenceInfo xmlns:p15="http://schemas.microsoft.com/office/powerpoint/2012/main" userId="S::bensard@csu.fullerton.edu::ddcf1ef7-2f67-4746-a24d-1efbfc879b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CF7"/>
    <a:srgbClr val="1531C1"/>
    <a:srgbClr val="452AED"/>
    <a:srgbClr val="2202FC"/>
    <a:srgbClr val="121E46"/>
    <a:srgbClr val="252940"/>
    <a:srgbClr val="232645"/>
    <a:srgbClr val="252C45"/>
    <a:srgbClr val="202335"/>
    <a:srgbClr val="191C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43"/>
    <p:restoredTop sz="86385"/>
  </p:normalViewPr>
  <p:slideViewPr>
    <p:cSldViewPr snapToGrid="0" snapToObjects="1">
      <p:cViewPr varScale="1">
        <p:scale>
          <a:sx n="127" d="100"/>
          <a:sy n="127" d="100"/>
        </p:scale>
        <p:origin x="184" y="472"/>
      </p:cViewPr>
      <p:guideLst>
        <p:guide orient="horz" pos="1620"/>
        <p:guide pos="2880"/>
      </p:guideLst>
    </p:cSldViewPr>
  </p:slideViewPr>
  <p:outlineViewPr>
    <p:cViewPr>
      <p:scale>
        <a:sx n="33" d="100"/>
        <a:sy n="33" d="100"/>
      </p:scale>
      <p:origin x="0" y="-8432"/>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diagrams/_rels/data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F450E1-3F78-7C43-9872-DF10A3B19831}"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US"/>
        </a:p>
      </dgm:t>
    </dgm:pt>
    <dgm:pt modelId="{736F8495-2C4E-C24E-8D69-C24A3D93172D}">
      <dgm:prSet phldrT="[Text]" phldr="1"/>
      <dgm:spPr/>
      <dgm:t>
        <a:bodyPr/>
        <a:lstStyle/>
        <a:p>
          <a:endParaRPr lang="en-US" dirty="0"/>
        </a:p>
      </dgm:t>
    </dgm:pt>
    <dgm:pt modelId="{F6AA037C-9793-E148-8C39-A9D8077A0C74}" type="parTrans" cxnId="{374E3D84-A00A-1F47-BCD4-E9D5BD713251}">
      <dgm:prSet/>
      <dgm:spPr/>
      <dgm:t>
        <a:bodyPr/>
        <a:lstStyle/>
        <a:p>
          <a:endParaRPr lang="en-US"/>
        </a:p>
      </dgm:t>
    </dgm:pt>
    <dgm:pt modelId="{55A3CEA0-2B74-B24D-BC84-F0E071D63625}" type="sibTrans" cxnId="{374E3D84-A00A-1F47-BCD4-E9D5BD713251}">
      <dgm:prSet/>
      <dgm:spPr/>
      <dgm:t>
        <a:bodyPr/>
        <a:lstStyle/>
        <a:p>
          <a:endParaRPr lang="en-US"/>
        </a:p>
      </dgm:t>
    </dgm:pt>
    <dgm:pt modelId="{CDC1205C-36F2-214F-9963-98665CA16273}">
      <dgm:prSet phldrT="[Text]" custT="1"/>
      <dgm:spPr/>
      <dgm:t>
        <a:bodyPr/>
        <a:lstStyle/>
        <a:p>
          <a:r>
            <a:rPr lang="en-US" sz="2000" b="1" dirty="0">
              <a:latin typeface="Cordia New" panose="020B0304020202020204" pitchFamily="34" charset="-34"/>
              <a:cs typeface="Cordia New" panose="020B0304020202020204" pitchFamily="34" charset="-34"/>
            </a:rPr>
            <a:t>Organize</a:t>
          </a:r>
        </a:p>
      </dgm:t>
    </dgm:pt>
    <dgm:pt modelId="{0BEC6523-D124-0D49-BD4F-16BACCC175E5}" type="parTrans" cxnId="{FD256838-6E80-4547-8D7F-EA8AD5FCA00C}">
      <dgm:prSet/>
      <dgm:spPr/>
      <dgm:t>
        <a:bodyPr/>
        <a:lstStyle/>
        <a:p>
          <a:endParaRPr lang="en-US"/>
        </a:p>
      </dgm:t>
    </dgm:pt>
    <dgm:pt modelId="{972BCCFE-41DF-E046-90FB-F424410FDC55}" type="sibTrans" cxnId="{FD256838-6E80-4547-8D7F-EA8AD5FCA00C}">
      <dgm:prSet/>
      <dgm:spPr/>
      <dgm:t>
        <a:bodyPr/>
        <a:lstStyle/>
        <a:p>
          <a:endParaRPr lang="en-US"/>
        </a:p>
      </dgm:t>
    </dgm:pt>
    <dgm:pt modelId="{5D0A0061-5B24-DC48-9F87-CBDEB105B723}">
      <dgm:prSet phldrT="[Text]" custT="1"/>
      <dgm:spPr/>
      <dgm:t>
        <a:bodyPr/>
        <a:lstStyle/>
        <a:p>
          <a:r>
            <a:rPr lang="en-US" sz="2000" b="1" dirty="0">
              <a:latin typeface="Cordia New" panose="020B0304020202020204" pitchFamily="34" charset="-34"/>
              <a:cs typeface="Cordia New" panose="020B0304020202020204" pitchFamily="34" charset="-34"/>
            </a:rPr>
            <a:t>Fill missing data</a:t>
          </a:r>
        </a:p>
      </dgm:t>
    </dgm:pt>
    <dgm:pt modelId="{38377F94-0312-8940-9A59-940574B66964}" type="parTrans" cxnId="{C008DA49-7129-2348-973E-1A2E7965E9BF}">
      <dgm:prSet/>
      <dgm:spPr/>
      <dgm:t>
        <a:bodyPr/>
        <a:lstStyle/>
        <a:p>
          <a:endParaRPr lang="en-US"/>
        </a:p>
      </dgm:t>
    </dgm:pt>
    <dgm:pt modelId="{6E038384-CF9E-6B4A-90D2-E61C50AA0B82}" type="sibTrans" cxnId="{C008DA49-7129-2348-973E-1A2E7965E9BF}">
      <dgm:prSet/>
      <dgm:spPr/>
      <dgm:t>
        <a:bodyPr/>
        <a:lstStyle/>
        <a:p>
          <a:endParaRPr lang="en-US"/>
        </a:p>
      </dgm:t>
    </dgm:pt>
    <dgm:pt modelId="{ADFEFDE0-9C12-CA43-AFEE-A8442E5C162C}">
      <dgm:prSet phldrT="[Text]" phldr="1"/>
      <dgm:spPr/>
      <dgm:t>
        <a:bodyPr/>
        <a:lstStyle/>
        <a:p>
          <a:endParaRPr lang="en-US"/>
        </a:p>
      </dgm:t>
    </dgm:pt>
    <dgm:pt modelId="{3C338971-3E5C-C844-90F0-609AD4E96892}" type="parTrans" cxnId="{C58D3660-D4FA-DB44-8824-83E3F2E6823C}">
      <dgm:prSet/>
      <dgm:spPr/>
      <dgm:t>
        <a:bodyPr/>
        <a:lstStyle/>
        <a:p>
          <a:endParaRPr lang="en-US"/>
        </a:p>
      </dgm:t>
    </dgm:pt>
    <dgm:pt modelId="{39E3960B-7724-204A-A42A-92812B971123}" type="sibTrans" cxnId="{C58D3660-D4FA-DB44-8824-83E3F2E6823C}">
      <dgm:prSet/>
      <dgm:spPr/>
      <dgm:t>
        <a:bodyPr/>
        <a:lstStyle/>
        <a:p>
          <a:endParaRPr lang="en-US"/>
        </a:p>
      </dgm:t>
    </dgm:pt>
    <dgm:pt modelId="{C51C3AC9-B4A2-464E-AE4B-16755E13CE34}">
      <dgm:prSet phldrT="[Text]" custT="1"/>
      <dgm:spPr/>
      <dgm:t>
        <a:bodyPr/>
        <a:lstStyle/>
        <a:p>
          <a:r>
            <a:rPr lang="en-US" sz="2000" b="1" dirty="0">
              <a:latin typeface="Cordia New" panose="020B0304020202020204" pitchFamily="34" charset="-34"/>
              <a:cs typeface="Cordia New" panose="020B0304020202020204" pitchFamily="34" charset="-34"/>
            </a:rPr>
            <a:t>Media Usage</a:t>
          </a:r>
        </a:p>
      </dgm:t>
    </dgm:pt>
    <dgm:pt modelId="{065EF46E-FE08-7F41-A6E5-7F279B4B42B7}" type="parTrans" cxnId="{794A493C-6163-1542-A24D-247D8BE4BD56}">
      <dgm:prSet/>
      <dgm:spPr/>
      <dgm:t>
        <a:bodyPr/>
        <a:lstStyle/>
        <a:p>
          <a:endParaRPr lang="en-US"/>
        </a:p>
      </dgm:t>
    </dgm:pt>
    <dgm:pt modelId="{1F65C924-DFC6-464F-A661-1295F2CB010F}" type="sibTrans" cxnId="{794A493C-6163-1542-A24D-247D8BE4BD56}">
      <dgm:prSet/>
      <dgm:spPr/>
      <dgm:t>
        <a:bodyPr/>
        <a:lstStyle/>
        <a:p>
          <a:endParaRPr lang="en-US"/>
        </a:p>
      </dgm:t>
    </dgm:pt>
    <dgm:pt modelId="{2F49E969-9004-6345-8CF8-63726A435A62}">
      <dgm:prSet phldrT="[Text]" custT="1"/>
      <dgm:spPr/>
      <dgm:t>
        <a:bodyPr/>
        <a:lstStyle/>
        <a:p>
          <a:r>
            <a:rPr lang="en-US" sz="2000" b="1" dirty="0">
              <a:latin typeface="Cordia New" panose="020B0304020202020204" pitchFamily="34" charset="-34"/>
              <a:cs typeface="Cordia New" panose="020B0304020202020204" pitchFamily="34" charset="-34"/>
            </a:rPr>
            <a:t>Media  Viewed</a:t>
          </a:r>
        </a:p>
      </dgm:t>
    </dgm:pt>
    <dgm:pt modelId="{031C40F9-F28E-7045-9979-74A25A01E9CD}" type="parTrans" cxnId="{96ADC788-8B21-8A40-A586-5A860B79FF7C}">
      <dgm:prSet/>
      <dgm:spPr/>
      <dgm:t>
        <a:bodyPr/>
        <a:lstStyle/>
        <a:p>
          <a:endParaRPr lang="en-US"/>
        </a:p>
      </dgm:t>
    </dgm:pt>
    <dgm:pt modelId="{113C2FAC-9022-F34C-A57D-8C88A311D858}" type="sibTrans" cxnId="{96ADC788-8B21-8A40-A586-5A860B79FF7C}">
      <dgm:prSet/>
      <dgm:spPr/>
      <dgm:t>
        <a:bodyPr/>
        <a:lstStyle/>
        <a:p>
          <a:endParaRPr lang="en-US"/>
        </a:p>
      </dgm:t>
    </dgm:pt>
    <dgm:pt modelId="{32E65926-9AE7-C54B-8FC3-A8F5A89C1B58}">
      <dgm:prSet phldrT="[Text]" phldr="1"/>
      <dgm:spPr/>
      <dgm:t>
        <a:bodyPr/>
        <a:lstStyle/>
        <a:p>
          <a:endParaRPr lang="en-US"/>
        </a:p>
      </dgm:t>
    </dgm:pt>
    <dgm:pt modelId="{02870654-8792-7142-9979-CF4382B6B559}" type="parTrans" cxnId="{3B86E1EA-72F1-2B49-B99F-765717BF649C}">
      <dgm:prSet/>
      <dgm:spPr/>
      <dgm:t>
        <a:bodyPr/>
        <a:lstStyle/>
        <a:p>
          <a:endParaRPr lang="en-US"/>
        </a:p>
      </dgm:t>
    </dgm:pt>
    <dgm:pt modelId="{8DF06E4A-B5B7-A24E-9CE5-B6792B6FA0DA}" type="sibTrans" cxnId="{3B86E1EA-72F1-2B49-B99F-765717BF649C}">
      <dgm:prSet/>
      <dgm:spPr/>
      <dgm:t>
        <a:bodyPr/>
        <a:lstStyle/>
        <a:p>
          <a:endParaRPr lang="en-US"/>
        </a:p>
      </dgm:t>
    </dgm:pt>
    <dgm:pt modelId="{8159F7C1-3DFA-604A-8E55-C44848657871}">
      <dgm:prSet phldrT="[Text]" custT="1"/>
      <dgm:spPr/>
      <dgm:t>
        <a:bodyPr/>
        <a:lstStyle/>
        <a:p>
          <a:r>
            <a:rPr lang="en-US" sz="2000" b="1" dirty="0">
              <a:latin typeface="Cordia New" panose="020B0304020202020204" pitchFamily="34" charset="-34"/>
              <a:cs typeface="Cordia New" panose="020B0304020202020204" pitchFamily="34" charset="-34"/>
            </a:rPr>
            <a:t>Keep</a:t>
          </a:r>
        </a:p>
      </dgm:t>
    </dgm:pt>
    <dgm:pt modelId="{79CF5005-B593-DC4B-89AA-6EA7D4469D52}" type="parTrans" cxnId="{F260A4AE-D57C-274D-9D59-1D7B04E60141}">
      <dgm:prSet/>
      <dgm:spPr/>
      <dgm:t>
        <a:bodyPr/>
        <a:lstStyle/>
        <a:p>
          <a:endParaRPr lang="en-US"/>
        </a:p>
      </dgm:t>
    </dgm:pt>
    <dgm:pt modelId="{FA07C6D8-3C78-AE44-A968-E090B45BB17B}" type="sibTrans" cxnId="{F260A4AE-D57C-274D-9D59-1D7B04E60141}">
      <dgm:prSet/>
      <dgm:spPr/>
      <dgm:t>
        <a:bodyPr/>
        <a:lstStyle/>
        <a:p>
          <a:endParaRPr lang="en-US"/>
        </a:p>
      </dgm:t>
    </dgm:pt>
    <dgm:pt modelId="{2ACCBBF1-E904-5C42-87FD-376FB32AD414}">
      <dgm:prSet phldrT="[Text]" custT="1"/>
      <dgm:spPr/>
      <dgm:t>
        <a:bodyPr/>
        <a:lstStyle/>
        <a:p>
          <a:r>
            <a:rPr lang="en-US" sz="2000" b="1" dirty="0">
              <a:latin typeface="Cordia New" panose="020B0304020202020204" pitchFamily="34" charset="-34"/>
              <a:cs typeface="Cordia New" panose="020B0304020202020204" pitchFamily="34" charset="-34"/>
            </a:rPr>
            <a:t>Remove</a:t>
          </a:r>
          <a:endParaRPr lang="en-US" sz="2400" b="1" dirty="0">
            <a:latin typeface="Cordia New" panose="020B0304020202020204" pitchFamily="34" charset="-34"/>
            <a:cs typeface="Cordia New" panose="020B0304020202020204" pitchFamily="34" charset="-34"/>
          </a:endParaRPr>
        </a:p>
      </dgm:t>
    </dgm:pt>
    <dgm:pt modelId="{E0B1F925-7743-FE4D-8621-8EE1AA690156}" type="parTrans" cxnId="{E512980D-D43B-E84F-86DC-3E7013668CB6}">
      <dgm:prSet/>
      <dgm:spPr/>
      <dgm:t>
        <a:bodyPr/>
        <a:lstStyle/>
        <a:p>
          <a:endParaRPr lang="en-US"/>
        </a:p>
      </dgm:t>
    </dgm:pt>
    <dgm:pt modelId="{E1B644F0-0196-4344-945B-32757204507A}" type="sibTrans" cxnId="{E512980D-D43B-E84F-86DC-3E7013668CB6}">
      <dgm:prSet/>
      <dgm:spPr/>
      <dgm:t>
        <a:bodyPr/>
        <a:lstStyle/>
        <a:p>
          <a:endParaRPr lang="en-US"/>
        </a:p>
      </dgm:t>
    </dgm:pt>
    <dgm:pt modelId="{7CC13A8E-2D20-FC48-8943-FDCAA2BF4EB3}">
      <dgm:prSet phldrT="[Text]" custT="1"/>
      <dgm:spPr/>
      <dgm:t>
        <a:bodyPr/>
        <a:lstStyle/>
        <a:p>
          <a:r>
            <a:rPr lang="en-US" sz="2000" b="1" dirty="0">
              <a:latin typeface="Cordia New" panose="020B0304020202020204" pitchFamily="34" charset="-34"/>
              <a:cs typeface="Cordia New" panose="020B0304020202020204" pitchFamily="34" charset="-34"/>
            </a:rPr>
            <a:t>Don’t Add</a:t>
          </a:r>
        </a:p>
      </dgm:t>
    </dgm:pt>
    <dgm:pt modelId="{CE5B45F7-A344-9642-8485-76F700488CD5}" type="parTrans" cxnId="{70AA1971-C93A-F447-B19C-013EE6CEB735}">
      <dgm:prSet/>
      <dgm:spPr/>
      <dgm:t>
        <a:bodyPr/>
        <a:lstStyle/>
        <a:p>
          <a:endParaRPr lang="en-US"/>
        </a:p>
      </dgm:t>
    </dgm:pt>
    <dgm:pt modelId="{EA9B9C56-A6F3-D24D-8BE6-13B32BFA83F6}" type="sibTrans" cxnId="{70AA1971-C93A-F447-B19C-013EE6CEB735}">
      <dgm:prSet/>
      <dgm:spPr/>
      <dgm:t>
        <a:bodyPr/>
        <a:lstStyle/>
        <a:p>
          <a:endParaRPr lang="en-US"/>
        </a:p>
      </dgm:t>
    </dgm:pt>
    <dgm:pt modelId="{670E89E8-CE27-104F-AB3C-A3EE0FB39C74}">
      <dgm:prSet phldrT="[Text]" custT="1"/>
      <dgm:spPr/>
      <dgm:t>
        <a:bodyPr/>
        <a:lstStyle/>
        <a:p>
          <a:r>
            <a:rPr lang="en-US" sz="2000" b="1" dirty="0">
              <a:latin typeface="Cordia New" panose="020B0304020202020204" pitchFamily="34" charset="-34"/>
              <a:cs typeface="Cordia New" panose="020B0304020202020204" pitchFamily="34" charset="-34"/>
            </a:rPr>
            <a:t>Add</a:t>
          </a:r>
        </a:p>
      </dgm:t>
    </dgm:pt>
    <dgm:pt modelId="{3D3DADFD-B703-0D45-B8EE-95216EC16D6B}" type="parTrans" cxnId="{898D3EA9-5407-4F44-8806-CABE6EDEDAAD}">
      <dgm:prSet/>
      <dgm:spPr/>
      <dgm:t>
        <a:bodyPr/>
        <a:lstStyle/>
        <a:p>
          <a:endParaRPr lang="en-US"/>
        </a:p>
      </dgm:t>
    </dgm:pt>
    <dgm:pt modelId="{B9ED3375-EC7E-A445-96B6-A41809799A88}" type="sibTrans" cxnId="{898D3EA9-5407-4F44-8806-CABE6EDEDAAD}">
      <dgm:prSet/>
      <dgm:spPr/>
      <dgm:t>
        <a:bodyPr/>
        <a:lstStyle/>
        <a:p>
          <a:endParaRPr lang="en-US"/>
        </a:p>
      </dgm:t>
    </dgm:pt>
    <dgm:pt modelId="{E1AD6CB2-44A9-FE4D-9F38-FAFBA0ABBD8A}">
      <dgm:prSet phldrT="[Text]" custT="1"/>
      <dgm:spPr/>
      <dgm:t>
        <a:bodyPr/>
        <a:lstStyle/>
        <a:p>
          <a:r>
            <a:rPr lang="en-US" sz="2000" b="1" dirty="0">
              <a:latin typeface="Cordia New" panose="020B0304020202020204" pitchFamily="34" charset="-34"/>
              <a:cs typeface="Cordia New" panose="020B0304020202020204" pitchFamily="34" charset="-34"/>
            </a:rPr>
            <a:t>Aggregate</a:t>
          </a:r>
          <a:endParaRPr lang="en-US" sz="2200" b="1" dirty="0">
            <a:latin typeface="Cordia New" panose="020B0304020202020204" pitchFamily="34" charset="-34"/>
            <a:cs typeface="Cordia New" panose="020B0304020202020204" pitchFamily="34" charset="-34"/>
          </a:endParaRPr>
        </a:p>
      </dgm:t>
    </dgm:pt>
    <dgm:pt modelId="{9D066E03-F9ED-714C-86A7-09030957751C}" type="parTrans" cxnId="{C13E4F36-5BB2-C04C-8D7A-700F53D20A30}">
      <dgm:prSet/>
      <dgm:spPr/>
      <dgm:t>
        <a:bodyPr/>
        <a:lstStyle/>
        <a:p>
          <a:endParaRPr lang="en-US"/>
        </a:p>
      </dgm:t>
    </dgm:pt>
    <dgm:pt modelId="{C5EB12C8-37AB-A743-9828-0D6663B76DC2}" type="sibTrans" cxnId="{C13E4F36-5BB2-C04C-8D7A-700F53D20A30}">
      <dgm:prSet/>
      <dgm:spPr/>
      <dgm:t>
        <a:bodyPr/>
        <a:lstStyle/>
        <a:p>
          <a:endParaRPr lang="en-US"/>
        </a:p>
      </dgm:t>
    </dgm:pt>
    <dgm:pt modelId="{FC29D11A-0E8F-2F4B-836F-9EE1D834F3F3}" type="pres">
      <dgm:prSet presAssocID="{77F450E1-3F78-7C43-9872-DF10A3B19831}" presName="Name0" presStyleCnt="0">
        <dgm:presLayoutVars>
          <dgm:dir/>
          <dgm:animLvl val="lvl"/>
          <dgm:resizeHandles val="exact"/>
        </dgm:presLayoutVars>
      </dgm:prSet>
      <dgm:spPr/>
    </dgm:pt>
    <dgm:pt modelId="{ECEBDB3D-C89F-7340-973D-51466F0D28EB}" type="pres">
      <dgm:prSet presAssocID="{32E65926-9AE7-C54B-8FC3-A8F5A89C1B58}" presName="boxAndChildren" presStyleCnt="0"/>
      <dgm:spPr/>
    </dgm:pt>
    <dgm:pt modelId="{E0ACCD92-B717-BD4F-8689-51F51447EFA2}" type="pres">
      <dgm:prSet presAssocID="{32E65926-9AE7-C54B-8FC3-A8F5A89C1B58}" presName="parentTextBox" presStyleLbl="node1" presStyleIdx="0" presStyleCnt="3"/>
      <dgm:spPr/>
    </dgm:pt>
    <dgm:pt modelId="{E34E4603-208D-F044-A4E7-C35B60F1373E}" type="pres">
      <dgm:prSet presAssocID="{32E65926-9AE7-C54B-8FC3-A8F5A89C1B58}" presName="entireBox" presStyleLbl="node1" presStyleIdx="0" presStyleCnt="3"/>
      <dgm:spPr/>
    </dgm:pt>
    <dgm:pt modelId="{8EB9E154-BD6C-B840-830A-C75CC62B7152}" type="pres">
      <dgm:prSet presAssocID="{32E65926-9AE7-C54B-8FC3-A8F5A89C1B58}" presName="descendantBox" presStyleCnt="0"/>
      <dgm:spPr/>
    </dgm:pt>
    <dgm:pt modelId="{A4DA032C-2C5C-E842-95C6-FC9422CAFFD2}" type="pres">
      <dgm:prSet presAssocID="{8159F7C1-3DFA-604A-8E55-C44848657871}" presName="childTextBox" presStyleLbl="fgAccFollowNode1" presStyleIdx="0" presStyleCnt="9" custLinFactNeighborY="15758">
        <dgm:presLayoutVars>
          <dgm:bulletEnabled val="1"/>
        </dgm:presLayoutVars>
      </dgm:prSet>
      <dgm:spPr/>
    </dgm:pt>
    <dgm:pt modelId="{26019187-863E-B245-BBDB-C324F204DA79}" type="pres">
      <dgm:prSet presAssocID="{2ACCBBF1-E904-5C42-87FD-376FB32AD414}" presName="childTextBox" presStyleLbl="fgAccFollowNode1" presStyleIdx="1" presStyleCnt="9" custLinFactNeighborX="-1041" custLinFactNeighborY="13863">
        <dgm:presLayoutVars>
          <dgm:bulletEnabled val="1"/>
        </dgm:presLayoutVars>
      </dgm:prSet>
      <dgm:spPr/>
    </dgm:pt>
    <dgm:pt modelId="{4D70DF2B-EACD-7946-9994-7B84533828D1}" type="pres">
      <dgm:prSet presAssocID="{670E89E8-CE27-104F-AB3C-A3EE0FB39C74}" presName="childTextBox" presStyleLbl="fgAccFollowNode1" presStyleIdx="2" presStyleCnt="9" custLinFactNeighborY="13863">
        <dgm:presLayoutVars>
          <dgm:bulletEnabled val="1"/>
        </dgm:presLayoutVars>
      </dgm:prSet>
      <dgm:spPr/>
    </dgm:pt>
    <dgm:pt modelId="{52111371-8E81-B440-8B61-B44633143895}" type="pres">
      <dgm:prSet presAssocID="{7CC13A8E-2D20-FC48-8943-FDCAA2BF4EB3}" presName="childTextBox" presStyleLbl="fgAccFollowNode1" presStyleIdx="3" presStyleCnt="9" custLinFactNeighborX="138" custLinFactNeighborY="13863">
        <dgm:presLayoutVars>
          <dgm:bulletEnabled val="1"/>
        </dgm:presLayoutVars>
      </dgm:prSet>
      <dgm:spPr/>
    </dgm:pt>
    <dgm:pt modelId="{28679FCE-4A57-FB48-8EC1-537EDD8BD185}" type="pres">
      <dgm:prSet presAssocID="{39E3960B-7724-204A-A42A-92812B971123}" presName="sp" presStyleCnt="0"/>
      <dgm:spPr/>
    </dgm:pt>
    <dgm:pt modelId="{E15E4A44-7F19-9540-8DD6-9157BFD81F2E}" type="pres">
      <dgm:prSet presAssocID="{ADFEFDE0-9C12-CA43-AFEE-A8442E5C162C}" presName="arrowAndChildren" presStyleCnt="0"/>
      <dgm:spPr/>
    </dgm:pt>
    <dgm:pt modelId="{CDE068EA-7876-624D-B202-0BBE563054D2}" type="pres">
      <dgm:prSet presAssocID="{ADFEFDE0-9C12-CA43-AFEE-A8442E5C162C}" presName="parentTextArrow" presStyleLbl="node1" presStyleIdx="0" presStyleCnt="3"/>
      <dgm:spPr/>
    </dgm:pt>
    <dgm:pt modelId="{E38CC423-BA32-A94B-A9D6-0FB258688597}" type="pres">
      <dgm:prSet presAssocID="{ADFEFDE0-9C12-CA43-AFEE-A8442E5C162C}" presName="arrow" presStyleLbl="node1" presStyleIdx="1" presStyleCnt="3" custLinFactNeighborX="-174" custLinFactNeighborY="685"/>
      <dgm:spPr/>
    </dgm:pt>
    <dgm:pt modelId="{BCB45C91-5F34-2F49-8B60-1566FFDFDD39}" type="pres">
      <dgm:prSet presAssocID="{ADFEFDE0-9C12-CA43-AFEE-A8442E5C162C}" presName="descendantArrow" presStyleCnt="0"/>
      <dgm:spPr/>
    </dgm:pt>
    <dgm:pt modelId="{97121676-ED0B-3F45-B67F-CE924BF0D6D6}" type="pres">
      <dgm:prSet presAssocID="{C51C3AC9-B4A2-464E-AE4B-16755E13CE34}" presName="childTextArrow" presStyleLbl="fgAccFollowNode1" presStyleIdx="4" presStyleCnt="9">
        <dgm:presLayoutVars>
          <dgm:bulletEnabled val="1"/>
        </dgm:presLayoutVars>
      </dgm:prSet>
      <dgm:spPr/>
    </dgm:pt>
    <dgm:pt modelId="{20399E99-F11A-0C4E-8D2B-0B29B3A16827}" type="pres">
      <dgm:prSet presAssocID="{2F49E969-9004-6345-8CF8-63726A435A62}" presName="childTextArrow" presStyleLbl="fgAccFollowNode1" presStyleIdx="5" presStyleCnt="9">
        <dgm:presLayoutVars>
          <dgm:bulletEnabled val="1"/>
        </dgm:presLayoutVars>
      </dgm:prSet>
      <dgm:spPr/>
    </dgm:pt>
    <dgm:pt modelId="{0643F113-4077-E448-8412-FD7412102253}" type="pres">
      <dgm:prSet presAssocID="{55A3CEA0-2B74-B24D-BC84-F0E071D63625}" presName="sp" presStyleCnt="0"/>
      <dgm:spPr/>
    </dgm:pt>
    <dgm:pt modelId="{A36D8A74-1FBE-D646-898E-676CE947B19D}" type="pres">
      <dgm:prSet presAssocID="{736F8495-2C4E-C24E-8D69-C24A3D93172D}" presName="arrowAndChildren" presStyleCnt="0"/>
      <dgm:spPr/>
    </dgm:pt>
    <dgm:pt modelId="{F36463B1-7D35-7D46-B7B7-92D52BFEFB63}" type="pres">
      <dgm:prSet presAssocID="{736F8495-2C4E-C24E-8D69-C24A3D93172D}" presName="parentTextArrow" presStyleLbl="node1" presStyleIdx="1" presStyleCnt="3"/>
      <dgm:spPr/>
    </dgm:pt>
    <dgm:pt modelId="{A80F3178-636A-914C-B892-5C6CB86061BC}" type="pres">
      <dgm:prSet presAssocID="{736F8495-2C4E-C24E-8D69-C24A3D93172D}" presName="arrow" presStyleLbl="node1" presStyleIdx="2" presStyleCnt="3" custLinFactNeighborX="1301" custLinFactNeighborY="-96557"/>
      <dgm:spPr/>
    </dgm:pt>
    <dgm:pt modelId="{1D6E63BA-80C5-8C48-B204-855D6658B76D}" type="pres">
      <dgm:prSet presAssocID="{736F8495-2C4E-C24E-8D69-C24A3D93172D}" presName="descendantArrow" presStyleCnt="0"/>
      <dgm:spPr/>
    </dgm:pt>
    <dgm:pt modelId="{8A6667A1-3645-4447-8E3B-DA74B437D19E}" type="pres">
      <dgm:prSet presAssocID="{CDC1205C-36F2-214F-9963-98665CA16273}" presName="childTextArrow" presStyleLbl="fgAccFollowNode1" presStyleIdx="6" presStyleCnt="9" custLinFactNeighborX="-1562" custLinFactNeighborY="-783">
        <dgm:presLayoutVars>
          <dgm:bulletEnabled val="1"/>
        </dgm:presLayoutVars>
      </dgm:prSet>
      <dgm:spPr/>
    </dgm:pt>
    <dgm:pt modelId="{389D9848-3FD6-9348-98BC-1BFDA857F66B}" type="pres">
      <dgm:prSet presAssocID="{E1AD6CB2-44A9-FE4D-9F38-FAFBA0ABBD8A}" presName="childTextArrow" presStyleLbl="fgAccFollowNode1" presStyleIdx="7" presStyleCnt="9" custLinFactNeighborX="-780" custLinFactNeighborY="-783">
        <dgm:presLayoutVars>
          <dgm:bulletEnabled val="1"/>
        </dgm:presLayoutVars>
      </dgm:prSet>
      <dgm:spPr/>
    </dgm:pt>
    <dgm:pt modelId="{E9D2A30C-C5B7-F540-AA0F-7838B9C4EA81}" type="pres">
      <dgm:prSet presAssocID="{5D0A0061-5B24-DC48-9F87-CBDEB105B723}" presName="childTextArrow" presStyleLbl="fgAccFollowNode1" presStyleIdx="8" presStyleCnt="9">
        <dgm:presLayoutVars>
          <dgm:bulletEnabled val="1"/>
        </dgm:presLayoutVars>
      </dgm:prSet>
      <dgm:spPr/>
    </dgm:pt>
  </dgm:ptLst>
  <dgm:cxnLst>
    <dgm:cxn modelId="{0A1F8104-8926-3742-A3EE-A5913EB08120}" type="presOf" srcId="{CDC1205C-36F2-214F-9963-98665CA16273}" destId="{8A6667A1-3645-4447-8E3B-DA74B437D19E}" srcOrd="0" destOrd="0" presId="urn:microsoft.com/office/officeart/2005/8/layout/process4"/>
    <dgm:cxn modelId="{E512980D-D43B-E84F-86DC-3E7013668CB6}" srcId="{32E65926-9AE7-C54B-8FC3-A8F5A89C1B58}" destId="{2ACCBBF1-E904-5C42-87FD-376FB32AD414}" srcOrd="1" destOrd="0" parTransId="{E0B1F925-7743-FE4D-8621-8EE1AA690156}" sibTransId="{E1B644F0-0196-4344-945B-32757204507A}"/>
    <dgm:cxn modelId="{BB0E300E-55D8-0344-844D-BB5E39817801}" type="presOf" srcId="{32E65926-9AE7-C54B-8FC3-A8F5A89C1B58}" destId="{E0ACCD92-B717-BD4F-8689-51F51447EFA2}" srcOrd="0" destOrd="0" presId="urn:microsoft.com/office/officeart/2005/8/layout/process4"/>
    <dgm:cxn modelId="{DD05F917-DABD-614D-BF79-F56F264B8FB0}" type="presOf" srcId="{32E65926-9AE7-C54B-8FC3-A8F5A89C1B58}" destId="{E34E4603-208D-F044-A4E7-C35B60F1373E}" srcOrd="1" destOrd="0" presId="urn:microsoft.com/office/officeart/2005/8/layout/process4"/>
    <dgm:cxn modelId="{C13E4F36-5BB2-C04C-8D7A-700F53D20A30}" srcId="{736F8495-2C4E-C24E-8D69-C24A3D93172D}" destId="{E1AD6CB2-44A9-FE4D-9F38-FAFBA0ABBD8A}" srcOrd="1" destOrd="0" parTransId="{9D066E03-F9ED-714C-86A7-09030957751C}" sibTransId="{C5EB12C8-37AB-A743-9828-0D6663B76DC2}"/>
    <dgm:cxn modelId="{FD256838-6E80-4547-8D7F-EA8AD5FCA00C}" srcId="{736F8495-2C4E-C24E-8D69-C24A3D93172D}" destId="{CDC1205C-36F2-214F-9963-98665CA16273}" srcOrd="0" destOrd="0" parTransId="{0BEC6523-D124-0D49-BD4F-16BACCC175E5}" sibTransId="{972BCCFE-41DF-E046-90FB-F424410FDC55}"/>
    <dgm:cxn modelId="{794A493C-6163-1542-A24D-247D8BE4BD56}" srcId="{ADFEFDE0-9C12-CA43-AFEE-A8442E5C162C}" destId="{C51C3AC9-B4A2-464E-AE4B-16755E13CE34}" srcOrd="0" destOrd="0" parTransId="{065EF46E-FE08-7F41-A6E5-7F279B4B42B7}" sibTransId="{1F65C924-DFC6-464F-A661-1295F2CB010F}"/>
    <dgm:cxn modelId="{C008DA49-7129-2348-973E-1A2E7965E9BF}" srcId="{736F8495-2C4E-C24E-8D69-C24A3D93172D}" destId="{5D0A0061-5B24-DC48-9F87-CBDEB105B723}" srcOrd="2" destOrd="0" parTransId="{38377F94-0312-8940-9A59-940574B66964}" sibTransId="{6E038384-CF9E-6B4A-90D2-E61C50AA0B82}"/>
    <dgm:cxn modelId="{C58D3660-D4FA-DB44-8824-83E3F2E6823C}" srcId="{77F450E1-3F78-7C43-9872-DF10A3B19831}" destId="{ADFEFDE0-9C12-CA43-AFEE-A8442E5C162C}" srcOrd="1" destOrd="0" parTransId="{3C338971-3E5C-C844-90F0-609AD4E96892}" sibTransId="{39E3960B-7724-204A-A42A-92812B971123}"/>
    <dgm:cxn modelId="{E4796C6B-A527-6D49-ACC1-67696355F09A}" type="presOf" srcId="{ADFEFDE0-9C12-CA43-AFEE-A8442E5C162C}" destId="{CDE068EA-7876-624D-B202-0BBE563054D2}" srcOrd="0" destOrd="0" presId="urn:microsoft.com/office/officeart/2005/8/layout/process4"/>
    <dgm:cxn modelId="{70AA1971-C93A-F447-B19C-013EE6CEB735}" srcId="{32E65926-9AE7-C54B-8FC3-A8F5A89C1B58}" destId="{7CC13A8E-2D20-FC48-8943-FDCAA2BF4EB3}" srcOrd="3" destOrd="0" parTransId="{CE5B45F7-A344-9642-8485-76F700488CD5}" sibTransId="{EA9B9C56-A6F3-D24D-8BE6-13B32BFA83F6}"/>
    <dgm:cxn modelId="{FBB8B880-7852-8D47-AD96-BB550683895F}" type="presOf" srcId="{2ACCBBF1-E904-5C42-87FD-376FB32AD414}" destId="{26019187-863E-B245-BBDB-C324F204DA79}" srcOrd="0" destOrd="0" presId="urn:microsoft.com/office/officeart/2005/8/layout/process4"/>
    <dgm:cxn modelId="{374E3D84-A00A-1F47-BCD4-E9D5BD713251}" srcId="{77F450E1-3F78-7C43-9872-DF10A3B19831}" destId="{736F8495-2C4E-C24E-8D69-C24A3D93172D}" srcOrd="0" destOrd="0" parTransId="{F6AA037C-9793-E148-8C39-A9D8077A0C74}" sibTransId="{55A3CEA0-2B74-B24D-BC84-F0E071D63625}"/>
    <dgm:cxn modelId="{96ADC788-8B21-8A40-A586-5A860B79FF7C}" srcId="{ADFEFDE0-9C12-CA43-AFEE-A8442E5C162C}" destId="{2F49E969-9004-6345-8CF8-63726A435A62}" srcOrd="1" destOrd="0" parTransId="{031C40F9-F28E-7045-9979-74A25A01E9CD}" sibTransId="{113C2FAC-9022-F34C-A57D-8C88A311D858}"/>
    <dgm:cxn modelId="{78B8C28A-123A-0E49-87F4-D10DDE6F4AC7}" type="presOf" srcId="{2F49E969-9004-6345-8CF8-63726A435A62}" destId="{20399E99-F11A-0C4E-8D2B-0B29B3A16827}" srcOrd="0" destOrd="0" presId="urn:microsoft.com/office/officeart/2005/8/layout/process4"/>
    <dgm:cxn modelId="{2D2AEB8D-AA20-0244-B84C-68249BEC7447}" type="presOf" srcId="{C51C3AC9-B4A2-464E-AE4B-16755E13CE34}" destId="{97121676-ED0B-3F45-B67F-CE924BF0D6D6}" srcOrd="0" destOrd="0" presId="urn:microsoft.com/office/officeart/2005/8/layout/process4"/>
    <dgm:cxn modelId="{17C27A9F-8007-0447-A568-797582A999C1}" type="presOf" srcId="{736F8495-2C4E-C24E-8D69-C24A3D93172D}" destId="{A80F3178-636A-914C-B892-5C6CB86061BC}" srcOrd="1" destOrd="0" presId="urn:microsoft.com/office/officeart/2005/8/layout/process4"/>
    <dgm:cxn modelId="{CF975EA3-87FF-6C49-BC59-98C96EB37830}" type="presOf" srcId="{77F450E1-3F78-7C43-9872-DF10A3B19831}" destId="{FC29D11A-0E8F-2F4B-836F-9EE1D834F3F3}" srcOrd="0" destOrd="0" presId="urn:microsoft.com/office/officeart/2005/8/layout/process4"/>
    <dgm:cxn modelId="{8B609EA8-7D14-6140-983F-6D2F9A464768}" type="presOf" srcId="{8159F7C1-3DFA-604A-8E55-C44848657871}" destId="{A4DA032C-2C5C-E842-95C6-FC9422CAFFD2}" srcOrd="0" destOrd="0" presId="urn:microsoft.com/office/officeart/2005/8/layout/process4"/>
    <dgm:cxn modelId="{898D3EA9-5407-4F44-8806-CABE6EDEDAAD}" srcId="{32E65926-9AE7-C54B-8FC3-A8F5A89C1B58}" destId="{670E89E8-CE27-104F-AB3C-A3EE0FB39C74}" srcOrd="2" destOrd="0" parTransId="{3D3DADFD-B703-0D45-B8EE-95216EC16D6B}" sibTransId="{B9ED3375-EC7E-A445-96B6-A41809799A88}"/>
    <dgm:cxn modelId="{F260A4AE-D57C-274D-9D59-1D7B04E60141}" srcId="{32E65926-9AE7-C54B-8FC3-A8F5A89C1B58}" destId="{8159F7C1-3DFA-604A-8E55-C44848657871}" srcOrd="0" destOrd="0" parTransId="{79CF5005-B593-DC4B-89AA-6EA7D4469D52}" sibTransId="{FA07C6D8-3C78-AE44-A968-E090B45BB17B}"/>
    <dgm:cxn modelId="{EF280CBD-67C1-F541-987F-7FD10E300E14}" type="presOf" srcId="{5D0A0061-5B24-DC48-9F87-CBDEB105B723}" destId="{E9D2A30C-C5B7-F540-AA0F-7838B9C4EA81}" srcOrd="0" destOrd="0" presId="urn:microsoft.com/office/officeart/2005/8/layout/process4"/>
    <dgm:cxn modelId="{37014FC1-14F6-EF4F-BD2E-EB0D78CDBBE0}" type="presOf" srcId="{7CC13A8E-2D20-FC48-8943-FDCAA2BF4EB3}" destId="{52111371-8E81-B440-8B61-B44633143895}" srcOrd="0" destOrd="0" presId="urn:microsoft.com/office/officeart/2005/8/layout/process4"/>
    <dgm:cxn modelId="{489C07C4-9229-8A4E-9568-C9CB58E7164A}" type="presOf" srcId="{670E89E8-CE27-104F-AB3C-A3EE0FB39C74}" destId="{4D70DF2B-EACD-7946-9994-7B84533828D1}" srcOrd="0" destOrd="0" presId="urn:microsoft.com/office/officeart/2005/8/layout/process4"/>
    <dgm:cxn modelId="{F709A5DE-87C0-2947-BD94-53CD227CF32C}" type="presOf" srcId="{E1AD6CB2-44A9-FE4D-9F38-FAFBA0ABBD8A}" destId="{389D9848-3FD6-9348-98BC-1BFDA857F66B}" srcOrd="0" destOrd="0" presId="urn:microsoft.com/office/officeart/2005/8/layout/process4"/>
    <dgm:cxn modelId="{3B86E1EA-72F1-2B49-B99F-765717BF649C}" srcId="{77F450E1-3F78-7C43-9872-DF10A3B19831}" destId="{32E65926-9AE7-C54B-8FC3-A8F5A89C1B58}" srcOrd="2" destOrd="0" parTransId="{02870654-8792-7142-9979-CF4382B6B559}" sibTransId="{8DF06E4A-B5B7-A24E-9CE5-B6792B6FA0DA}"/>
    <dgm:cxn modelId="{94DF99F0-217C-2D44-8006-4A54468CB580}" type="presOf" srcId="{ADFEFDE0-9C12-CA43-AFEE-A8442E5C162C}" destId="{E38CC423-BA32-A94B-A9D6-0FB258688597}" srcOrd="1" destOrd="0" presId="urn:microsoft.com/office/officeart/2005/8/layout/process4"/>
    <dgm:cxn modelId="{AC1DDEFE-53E9-614E-AD5B-E0409FC5515F}" type="presOf" srcId="{736F8495-2C4E-C24E-8D69-C24A3D93172D}" destId="{F36463B1-7D35-7D46-B7B7-92D52BFEFB63}" srcOrd="0" destOrd="0" presId="urn:microsoft.com/office/officeart/2005/8/layout/process4"/>
    <dgm:cxn modelId="{EAC41F93-0D1E-A944-8F27-1EBE4003F521}" type="presParOf" srcId="{FC29D11A-0E8F-2F4B-836F-9EE1D834F3F3}" destId="{ECEBDB3D-C89F-7340-973D-51466F0D28EB}" srcOrd="0" destOrd="0" presId="urn:microsoft.com/office/officeart/2005/8/layout/process4"/>
    <dgm:cxn modelId="{9DEBDB78-C312-D24E-9BA6-A8386687B0C9}" type="presParOf" srcId="{ECEBDB3D-C89F-7340-973D-51466F0D28EB}" destId="{E0ACCD92-B717-BD4F-8689-51F51447EFA2}" srcOrd="0" destOrd="0" presId="urn:microsoft.com/office/officeart/2005/8/layout/process4"/>
    <dgm:cxn modelId="{F2EC440A-FC83-DF4E-BDFF-F828D6B6E879}" type="presParOf" srcId="{ECEBDB3D-C89F-7340-973D-51466F0D28EB}" destId="{E34E4603-208D-F044-A4E7-C35B60F1373E}" srcOrd="1" destOrd="0" presId="urn:microsoft.com/office/officeart/2005/8/layout/process4"/>
    <dgm:cxn modelId="{DD78FDEF-9386-4742-A8D3-217C0B2F57B4}" type="presParOf" srcId="{ECEBDB3D-C89F-7340-973D-51466F0D28EB}" destId="{8EB9E154-BD6C-B840-830A-C75CC62B7152}" srcOrd="2" destOrd="0" presId="urn:microsoft.com/office/officeart/2005/8/layout/process4"/>
    <dgm:cxn modelId="{768A0985-A91D-6B48-8F00-88315A05F9A7}" type="presParOf" srcId="{8EB9E154-BD6C-B840-830A-C75CC62B7152}" destId="{A4DA032C-2C5C-E842-95C6-FC9422CAFFD2}" srcOrd="0" destOrd="0" presId="urn:microsoft.com/office/officeart/2005/8/layout/process4"/>
    <dgm:cxn modelId="{DEDC5514-DA9C-CB47-88F1-5B0BAB3C1107}" type="presParOf" srcId="{8EB9E154-BD6C-B840-830A-C75CC62B7152}" destId="{26019187-863E-B245-BBDB-C324F204DA79}" srcOrd="1" destOrd="0" presId="urn:microsoft.com/office/officeart/2005/8/layout/process4"/>
    <dgm:cxn modelId="{790AD364-B514-5C4E-A96D-8842732625AC}" type="presParOf" srcId="{8EB9E154-BD6C-B840-830A-C75CC62B7152}" destId="{4D70DF2B-EACD-7946-9994-7B84533828D1}" srcOrd="2" destOrd="0" presId="urn:microsoft.com/office/officeart/2005/8/layout/process4"/>
    <dgm:cxn modelId="{8A46C159-6B60-FC47-B3D9-5E907692C2FF}" type="presParOf" srcId="{8EB9E154-BD6C-B840-830A-C75CC62B7152}" destId="{52111371-8E81-B440-8B61-B44633143895}" srcOrd="3" destOrd="0" presId="urn:microsoft.com/office/officeart/2005/8/layout/process4"/>
    <dgm:cxn modelId="{35BCC4A0-C1AB-D64B-9D2D-F032BE2C112E}" type="presParOf" srcId="{FC29D11A-0E8F-2F4B-836F-9EE1D834F3F3}" destId="{28679FCE-4A57-FB48-8EC1-537EDD8BD185}" srcOrd="1" destOrd="0" presId="urn:microsoft.com/office/officeart/2005/8/layout/process4"/>
    <dgm:cxn modelId="{85D54A57-CC97-9A43-B4AE-ADB5366C435B}" type="presParOf" srcId="{FC29D11A-0E8F-2F4B-836F-9EE1D834F3F3}" destId="{E15E4A44-7F19-9540-8DD6-9157BFD81F2E}" srcOrd="2" destOrd="0" presId="urn:microsoft.com/office/officeart/2005/8/layout/process4"/>
    <dgm:cxn modelId="{DE0064FB-6B8D-C44F-B6B3-0A60145E56C0}" type="presParOf" srcId="{E15E4A44-7F19-9540-8DD6-9157BFD81F2E}" destId="{CDE068EA-7876-624D-B202-0BBE563054D2}" srcOrd="0" destOrd="0" presId="urn:microsoft.com/office/officeart/2005/8/layout/process4"/>
    <dgm:cxn modelId="{84D2E07F-CA9C-614C-A106-34CB9CF08DBF}" type="presParOf" srcId="{E15E4A44-7F19-9540-8DD6-9157BFD81F2E}" destId="{E38CC423-BA32-A94B-A9D6-0FB258688597}" srcOrd="1" destOrd="0" presId="urn:microsoft.com/office/officeart/2005/8/layout/process4"/>
    <dgm:cxn modelId="{1E1229A7-4C47-0940-AE55-BC9D90F5ABCB}" type="presParOf" srcId="{E15E4A44-7F19-9540-8DD6-9157BFD81F2E}" destId="{BCB45C91-5F34-2F49-8B60-1566FFDFDD39}" srcOrd="2" destOrd="0" presId="urn:microsoft.com/office/officeart/2005/8/layout/process4"/>
    <dgm:cxn modelId="{7336F797-DF10-0048-87D8-1A11FAD795AC}" type="presParOf" srcId="{BCB45C91-5F34-2F49-8B60-1566FFDFDD39}" destId="{97121676-ED0B-3F45-B67F-CE924BF0D6D6}" srcOrd="0" destOrd="0" presId="urn:microsoft.com/office/officeart/2005/8/layout/process4"/>
    <dgm:cxn modelId="{FCDE7B82-BA5C-BE46-9CDE-3AA297D7CC7E}" type="presParOf" srcId="{BCB45C91-5F34-2F49-8B60-1566FFDFDD39}" destId="{20399E99-F11A-0C4E-8D2B-0B29B3A16827}" srcOrd="1" destOrd="0" presId="urn:microsoft.com/office/officeart/2005/8/layout/process4"/>
    <dgm:cxn modelId="{3E5586AA-570E-9D40-80D9-D35B65969755}" type="presParOf" srcId="{FC29D11A-0E8F-2F4B-836F-9EE1D834F3F3}" destId="{0643F113-4077-E448-8412-FD7412102253}" srcOrd="3" destOrd="0" presId="urn:microsoft.com/office/officeart/2005/8/layout/process4"/>
    <dgm:cxn modelId="{0BE84B2D-045D-2140-8B4F-0D16194A4550}" type="presParOf" srcId="{FC29D11A-0E8F-2F4B-836F-9EE1D834F3F3}" destId="{A36D8A74-1FBE-D646-898E-676CE947B19D}" srcOrd="4" destOrd="0" presId="urn:microsoft.com/office/officeart/2005/8/layout/process4"/>
    <dgm:cxn modelId="{6803792F-7E69-7645-A780-2855593D34D3}" type="presParOf" srcId="{A36D8A74-1FBE-D646-898E-676CE947B19D}" destId="{F36463B1-7D35-7D46-B7B7-92D52BFEFB63}" srcOrd="0" destOrd="0" presId="urn:microsoft.com/office/officeart/2005/8/layout/process4"/>
    <dgm:cxn modelId="{01D1082D-41DB-EE4B-BF26-6B65B81712D1}" type="presParOf" srcId="{A36D8A74-1FBE-D646-898E-676CE947B19D}" destId="{A80F3178-636A-914C-B892-5C6CB86061BC}" srcOrd="1" destOrd="0" presId="urn:microsoft.com/office/officeart/2005/8/layout/process4"/>
    <dgm:cxn modelId="{09713535-BD81-9B4D-8D3E-B77B855D4D2C}" type="presParOf" srcId="{A36D8A74-1FBE-D646-898E-676CE947B19D}" destId="{1D6E63BA-80C5-8C48-B204-855D6658B76D}" srcOrd="2" destOrd="0" presId="urn:microsoft.com/office/officeart/2005/8/layout/process4"/>
    <dgm:cxn modelId="{4A235358-9D28-1C46-A720-D5892260775B}" type="presParOf" srcId="{1D6E63BA-80C5-8C48-B204-855D6658B76D}" destId="{8A6667A1-3645-4447-8E3B-DA74B437D19E}" srcOrd="0" destOrd="0" presId="urn:microsoft.com/office/officeart/2005/8/layout/process4"/>
    <dgm:cxn modelId="{DA64E2B2-B705-EA4E-ACF2-DB0D51C07D75}" type="presParOf" srcId="{1D6E63BA-80C5-8C48-B204-855D6658B76D}" destId="{389D9848-3FD6-9348-98BC-1BFDA857F66B}" srcOrd="1" destOrd="0" presId="urn:microsoft.com/office/officeart/2005/8/layout/process4"/>
    <dgm:cxn modelId="{20142C02-A63F-6D4B-84DD-AC1EBEE1BEE0}" type="presParOf" srcId="{1D6E63BA-80C5-8C48-B204-855D6658B76D}" destId="{E9D2A30C-C5B7-F540-AA0F-7838B9C4EA81}"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51466B-2C04-884C-BE50-25000E996654}"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US"/>
        </a:p>
      </dgm:t>
    </dgm:pt>
    <dgm:pt modelId="{C4266489-8C51-8F4E-8372-553525DE8A7C}">
      <dgm:prSet phldrT="[Text]" custT="1"/>
      <dgm:spPr>
        <a:gradFill flip="none" rotWithShape="1">
          <a:gsLst>
            <a:gs pos="0">
              <a:srgbClr val="121E46"/>
            </a:gs>
            <a:gs pos="100000">
              <a:schemeClr val="tx1">
                <a:lumMod val="85000"/>
                <a:lumOff val="15000"/>
              </a:schemeClr>
            </a:gs>
          </a:gsLst>
          <a:lin ang="16200000" scaled="1"/>
          <a:tileRect/>
        </a:gradFill>
        <a:ln>
          <a:noFill/>
        </a:ln>
      </dgm:spPr>
      <dgm:t>
        <a:bodyPr/>
        <a:lstStyle/>
        <a:p>
          <a:r>
            <a:rPr lang="en-US" sz="2800" dirty="0">
              <a:latin typeface="Cordia New" panose="020B0304020202020204" pitchFamily="34" charset="-34"/>
              <a:cs typeface="Cordia New" panose="020B0304020202020204" pitchFamily="34" charset="-34"/>
            </a:rPr>
            <a:t>Flight Data </a:t>
          </a:r>
        </a:p>
      </dgm:t>
    </dgm:pt>
    <dgm:pt modelId="{3B9B2FC4-6287-094C-A6D2-655905DB4AD1}" type="parTrans" cxnId="{C793B94C-2700-FF43-9389-1B68EE3F4AD9}">
      <dgm:prSet/>
      <dgm:spPr/>
      <dgm:t>
        <a:bodyPr/>
        <a:lstStyle/>
        <a:p>
          <a:endParaRPr lang="en-US"/>
        </a:p>
      </dgm:t>
    </dgm:pt>
    <dgm:pt modelId="{6CAA1BF1-D507-4348-83BF-074706DA46AC}" type="sibTrans" cxnId="{C793B94C-2700-FF43-9389-1B68EE3F4AD9}">
      <dgm:prSet/>
      <dgm:spPr/>
      <dgm:t>
        <a:bodyPr/>
        <a:lstStyle/>
        <a:p>
          <a:endParaRPr lang="en-US"/>
        </a:p>
      </dgm:t>
    </dgm:pt>
    <dgm:pt modelId="{031E8116-D8AD-294B-9DAF-6F5D3602A6C7}">
      <dgm:prSet phldrT="[Text]" custT="1"/>
      <dgm:spPr>
        <a:gradFill flip="none" rotWithShape="1">
          <a:gsLst>
            <a:gs pos="0">
              <a:srgbClr val="121E46"/>
            </a:gs>
            <a:gs pos="100000">
              <a:schemeClr val="tx1">
                <a:lumMod val="85000"/>
                <a:lumOff val="15000"/>
              </a:schemeClr>
            </a:gs>
          </a:gsLst>
          <a:lin ang="16200000" scaled="1"/>
          <a:tileRect/>
        </a:gradFill>
        <a:ln>
          <a:noFill/>
        </a:ln>
      </dgm:spPr>
      <dgm:t>
        <a:bodyPr/>
        <a:lstStyle/>
        <a:p>
          <a:r>
            <a:rPr lang="en-US" sz="2800" dirty="0">
              <a:latin typeface="Cordia New" panose="020B0304020202020204" pitchFamily="34" charset="-34"/>
              <a:cs typeface="Cordia New" panose="020B0304020202020204" pitchFamily="34" charset="-34"/>
            </a:rPr>
            <a:t>Media Data</a:t>
          </a:r>
        </a:p>
      </dgm:t>
    </dgm:pt>
    <dgm:pt modelId="{16FC1FE3-69B8-CB41-9EF2-8A010C8CBBEA}" type="parTrans" cxnId="{1A861856-CDF4-4144-8923-10FDC2E3371F}">
      <dgm:prSet/>
      <dgm:spPr/>
      <dgm:t>
        <a:bodyPr/>
        <a:lstStyle/>
        <a:p>
          <a:endParaRPr lang="en-US"/>
        </a:p>
      </dgm:t>
    </dgm:pt>
    <dgm:pt modelId="{10387761-3C1C-1A4A-8507-79ED815E46DD}" type="sibTrans" cxnId="{1A861856-CDF4-4144-8923-10FDC2E3371F}">
      <dgm:prSet/>
      <dgm:spPr/>
      <dgm:t>
        <a:bodyPr/>
        <a:lstStyle/>
        <a:p>
          <a:endParaRPr lang="en-US"/>
        </a:p>
      </dgm:t>
    </dgm:pt>
    <dgm:pt modelId="{9508737E-5376-6646-9D3C-4F5557DF9E1C}" type="pres">
      <dgm:prSet presAssocID="{A851466B-2C04-884C-BE50-25000E996654}" presName="diagram" presStyleCnt="0">
        <dgm:presLayoutVars>
          <dgm:chPref val="1"/>
          <dgm:dir/>
          <dgm:animOne val="branch"/>
          <dgm:animLvl val="lvl"/>
          <dgm:resizeHandles/>
        </dgm:presLayoutVars>
      </dgm:prSet>
      <dgm:spPr/>
    </dgm:pt>
    <dgm:pt modelId="{C6237D49-D2FA-7141-85E8-CB416412141C}" type="pres">
      <dgm:prSet presAssocID="{C4266489-8C51-8F4E-8372-553525DE8A7C}" presName="root" presStyleCnt="0"/>
      <dgm:spPr/>
    </dgm:pt>
    <dgm:pt modelId="{34A675AA-022F-3C40-9ED3-F80A3F59336C}" type="pres">
      <dgm:prSet presAssocID="{C4266489-8C51-8F4E-8372-553525DE8A7C}" presName="rootComposite" presStyleCnt="0"/>
      <dgm:spPr/>
    </dgm:pt>
    <dgm:pt modelId="{8F4031AD-4765-4C4A-AB6F-DBA55D2F7BC1}" type="pres">
      <dgm:prSet presAssocID="{C4266489-8C51-8F4E-8372-553525DE8A7C}" presName="rootText" presStyleLbl="node1" presStyleIdx="0" presStyleCnt="2" custScaleX="69494" custScaleY="27165" custLinFactNeighborX="1749" custLinFactNeighborY="-82335"/>
      <dgm:spPr/>
    </dgm:pt>
    <dgm:pt modelId="{C2CDE73C-D8E0-1243-870A-4A7A2E045D36}" type="pres">
      <dgm:prSet presAssocID="{C4266489-8C51-8F4E-8372-553525DE8A7C}" presName="rootConnector" presStyleLbl="node1" presStyleIdx="0" presStyleCnt="2"/>
      <dgm:spPr/>
    </dgm:pt>
    <dgm:pt modelId="{18BA754E-4B4E-F14F-B972-9875882A8FDE}" type="pres">
      <dgm:prSet presAssocID="{C4266489-8C51-8F4E-8372-553525DE8A7C}" presName="childShape" presStyleCnt="0"/>
      <dgm:spPr/>
    </dgm:pt>
    <dgm:pt modelId="{D3571090-59C5-6740-8627-1267B763A106}" type="pres">
      <dgm:prSet presAssocID="{031E8116-D8AD-294B-9DAF-6F5D3602A6C7}" presName="root" presStyleCnt="0"/>
      <dgm:spPr/>
    </dgm:pt>
    <dgm:pt modelId="{20308693-C33A-BE4C-854E-F27D4EDB313B}" type="pres">
      <dgm:prSet presAssocID="{031E8116-D8AD-294B-9DAF-6F5D3602A6C7}" presName="rootComposite" presStyleCnt="0"/>
      <dgm:spPr/>
    </dgm:pt>
    <dgm:pt modelId="{ADE80EE4-DDCD-504F-8E10-A8365C6E1498}" type="pres">
      <dgm:prSet presAssocID="{031E8116-D8AD-294B-9DAF-6F5D3602A6C7}" presName="rootText" presStyleLbl="node1" presStyleIdx="1" presStyleCnt="2" custScaleX="100669" custScaleY="25965" custLinFactNeighborX="-2000" custLinFactNeighborY="-81919"/>
      <dgm:spPr/>
    </dgm:pt>
    <dgm:pt modelId="{C6BD38D8-BD09-834F-8205-61CB8998D6D1}" type="pres">
      <dgm:prSet presAssocID="{031E8116-D8AD-294B-9DAF-6F5D3602A6C7}" presName="rootConnector" presStyleLbl="node1" presStyleIdx="1" presStyleCnt="2"/>
      <dgm:spPr/>
    </dgm:pt>
    <dgm:pt modelId="{BEDB8B25-5E03-BC48-94CA-E3958D7B73EC}" type="pres">
      <dgm:prSet presAssocID="{031E8116-D8AD-294B-9DAF-6F5D3602A6C7}" presName="childShape" presStyleCnt="0"/>
      <dgm:spPr/>
    </dgm:pt>
  </dgm:ptLst>
  <dgm:cxnLst>
    <dgm:cxn modelId="{C793B94C-2700-FF43-9389-1B68EE3F4AD9}" srcId="{A851466B-2C04-884C-BE50-25000E996654}" destId="{C4266489-8C51-8F4E-8372-553525DE8A7C}" srcOrd="0" destOrd="0" parTransId="{3B9B2FC4-6287-094C-A6D2-655905DB4AD1}" sibTransId="{6CAA1BF1-D507-4348-83BF-074706DA46AC}"/>
    <dgm:cxn modelId="{1A861856-CDF4-4144-8923-10FDC2E3371F}" srcId="{A851466B-2C04-884C-BE50-25000E996654}" destId="{031E8116-D8AD-294B-9DAF-6F5D3602A6C7}" srcOrd="1" destOrd="0" parTransId="{16FC1FE3-69B8-CB41-9EF2-8A010C8CBBEA}" sibTransId="{10387761-3C1C-1A4A-8507-79ED815E46DD}"/>
    <dgm:cxn modelId="{E65ADF61-4026-E64B-A08A-A92F84C766E7}" type="presOf" srcId="{031E8116-D8AD-294B-9DAF-6F5D3602A6C7}" destId="{ADE80EE4-DDCD-504F-8E10-A8365C6E1498}" srcOrd="0" destOrd="0" presId="urn:microsoft.com/office/officeart/2005/8/layout/hierarchy3"/>
    <dgm:cxn modelId="{616EA8A7-0E46-3241-B95D-D107048FFE88}" type="presOf" srcId="{A851466B-2C04-884C-BE50-25000E996654}" destId="{9508737E-5376-6646-9D3C-4F5557DF9E1C}" srcOrd="0" destOrd="0" presId="urn:microsoft.com/office/officeart/2005/8/layout/hierarchy3"/>
    <dgm:cxn modelId="{AF826EAB-74FB-6141-AFF9-4B98D908744E}" type="presOf" srcId="{C4266489-8C51-8F4E-8372-553525DE8A7C}" destId="{C2CDE73C-D8E0-1243-870A-4A7A2E045D36}" srcOrd="1" destOrd="0" presId="urn:microsoft.com/office/officeart/2005/8/layout/hierarchy3"/>
    <dgm:cxn modelId="{A0DDB0BE-C143-C74B-AA42-3E847A38DDC0}" type="presOf" srcId="{031E8116-D8AD-294B-9DAF-6F5D3602A6C7}" destId="{C6BD38D8-BD09-834F-8205-61CB8998D6D1}" srcOrd="1" destOrd="0" presId="urn:microsoft.com/office/officeart/2005/8/layout/hierarchy3"/>
    <dgm:cxn modelId="{ADC9DFF8-9285-2C45-8187-4C738BAFB3D2}" type="presOf" srcId="{C4266489-8C51-8F4E-8372-553525DE8A7C}" destId="{8F4031AD-4765-4C4A-AB6F-DBA55D2F7BC1}" srcOrd="0" destOrd="0" presId="urn:microsoft.com/office/officeart/2005/8/layout/hierarchy3"/>
    <dgm:cxn modelId="{549B94CD-5E78-F246-8F1C-356B3DA7555A}" type="presParOf" srcId="{9508737E-5376-6646-9D3C-4F5557DF9E1C}" destId="{C6237D49-D2FA-7141-85E8-CB416412141C}" srcOrd="0" destOrd="0" presId="urn:microsoft.com/office/officeart/2005/8/layout/hierarchy3"/>
    <dgm:cxn modelId="{0F970B4A-721D-5340-90F1-8567444F9E2A}" type="presParOf" srcId="{C6237D49-D2FA-7141-85E8-CB416412141C}" destId="{34A675AA-022F-3C40-9ED3-F80A3F59336C}" srcOrd="0" destOrd="0" presId="urn:microsoft.com/office/officeart/2005/8/layout/hierarchy3"/>
    <dgm:cxn modelId="{B5F94741-6F4C-DF45-85C4-E11F769245E6}" type="presParOf" srcId="{34A675AA-022F-3C40-9ED3-F80A3F59336C}" destId="{8F4031AD-4765-4C4A-AB6F-DBA55D2F7BC1}" srcOrd="0" destOrd="0" presId="urn:microsoft.com/office/officeart/2005/8/layout/hierarchy3"/>
    <dgm:cxn modelId="{757DD4F7-DDB3-1541-9402-5FD81F767EC1}" type="presParOf" srcId="{34A675AA-022F-3C40-9ED3-F80A3F59336C}" destId="{C2CDE73C-D8E0-1243-870A-4A7A2E045D36}" srcOrd="1" destOrd="0" presId="urn:microsoft.com/office/officeart/2005/8/layout/hierarchy3"/>
    <dgm:cxn modelId="{6D2F526B-F8B9-814C-941B-39B97312D906}" type="presParOf" srcId="{C6237D49-D2FA-7141-85E8-CB416412141C}" destId="{18BA754E-4B4E-F14F-B972-9875882A8FDE}" srcOrd="1" destOrd="0" presId="urn:microsoft.com/office/officeart/2005/8/layout/hierarchy3"/>
    <dgm:cxn modelId="{8D50AAF3-9FE4-5D4B-94D9-54F3FB295FB5}" type="presParOf" srcId="{9508737E-5376-6646-9D3C-4F5557DF9E1C}" destId="{D3571090-59C5-6740-8627-1267B763A106}" srcOrd="1" destOrd="0" presId="urn:microsoft.com/office/officeart/2005/8/layout/hierarchy3"/>
    <dgm:cxn modelId="{C1A35CB6-70B7-4C4A-A27E-07D247D84CC0}" type="presParOf" srcId="{D3571090-59C5-6740-8627-1267B763A106}" destId="{20308693-C33A-BE4C-854E-F27D4EDB313B}" srcOrd="0" destOrd="0" presId="urn:microsoft.com/office/officeart/2005/8/layout/hierarchy3"/>
    <dgm:cxn modelId="{BDC7F70B-4A8E-1248-915C-E1C36B5D67E7}" type="presParOf" srcId="{20308693-C33A-BE4C-854E-F27D4EDB313B}" destId="{ADE80EE4-DDCD-504F-8E10-A8365C6E1498}" srcOrd="0" destOrd="0" presId="urn:microsoft.com/office/officeart/2005/8/layout/hierarchy3"/>
    <dgm:cxn modelId="{39947A5A-F1E7-0C49-AC79-D2B819EEC909}" type="presParOf" srcId="{20308693-C33A-BE4C-854E-F27D4EDB313B}" destId="{C6BD38D8-BD09-834F-8205-61CB8998D6D1}" srcOrd="1" destOrd="0" presId="urn:microsoft.com/office/officeart/2005/8/layout/hierarchy3"/>
    <dgm:cxn modelId="{4D3B1A77-4EEA-AE4D-9365-619C6A6D28C6}" type="presParOf" srcId="{D3571090-59C5-6740-8627-1267B763A106}" destId="{BEDB8B25-5E03-BC48-94CA-E3958D7B73EC}" srcOrd="1" destOrd="0" presId="urn:microsoft.com/office/officeart/2005/8/layout/hierarchy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9C322A-FDD8-7745-AD92-919D42B79E58}" type="doc">
      <dgm:prSet loTypeId="urn:microsoft.com/office/officeart/2005/8/layout/vList2" loCatId="" qsTypeId="urn:microsoft.com/office/officeart/2005/8/quickstyle/simple4" qsCatId="simple" csTypeId="urn:microsoft.com/office/officeart/2005/8/colors/accent1_2" csCatId="accent1" phldr="1"/>
      <dgm:spPr/>
      <dgm:t>
        <a:bodyPr/>
        <a:lstStyle/>
        <a:p>
          <a:endParaRPr lang="en-US"/>
        </a:p>
      </dgm:t>
    </dgm:pt>
    <dgm:pt modelId="{15EF019E-A5CE-9445-9E22-22FB9DC7489A}">
      <dgm:prSet phldrT="[Text]"/>
      <dgm:spPr>
        <a:gradFill rotWithShape="0">
          <a:gsLst>
            <a:gs pos="0">
              <a:srgbClr val="121E46"/>
            </a:gs>
            <a:gs pos="100000">
              <a:schemeClr val="tx1">
                <a:lumMod val="85000"/>
                <a:lumOff val="15000"/>
              </a:schemeClr>
            </a:gs>
          </a:gsLst>
        </a:gradFill>
      </dgm:spPr>
      <dgm:t>
        <a:bodyPr/>
        <a:lstStyle/>
        <a:p>
          <a:pPr algn="ctr"/>
          <a:r>
            <a:rPr lang="en-US" dirty="0"/>
            <a:t>Proportion Viewed</a:t>
          </a:r>
        </a:p>
      </dgm:t>
    </dgm:pt>
    <dgm:pt modelId="{59AEB29E-E62E-4E40-BCAC-0046F6245F79}" type="parTrans" cxnId="{9555BFBB-1473-794F-99BA-C1B2024E90D5}">
      <dgm:prSet/>
      <dgm:spPr/>
      <dgm:t>
        <a:bodyPr/>
        <a:lstStyle/>
        <a:p>
          <a:endParaRPr lang="en-US"/>
        </a:p>
      </dgm:t>
    </dgm:pt>
    <dgm:pt modelId="{E5DC14A1-7BC0-794D-8EF9-BE4AF6DF318F}" type="sibTrans" cxnId="{9555BFBB-1473-794F-99BA-C1B2024E90D5}">
      <dgm:prSet/>
      <dgm:spPr/>
      <dgm:t>
        <a:bodyPr/>
        <a:lstStyle/>
        <a:p>
          <a:endParaRPr lang="en-US"/>
        </a:p>
      </dgm:t>
    </dgm:pt>
    <dgm:pt modelId="{5909CA5C-ED46-ED41-A75D-23F9AA199031}">
      <dgm:prSet phldrT="[Text]"/>
      <dgm:spPr>
        <a:gradFill rotWithShape="0">
          <a:gsLst>
            <a:gs pos="0">
              <a:srgbClr val="121E46"/>
            </a:gs>
            <a:gs pos="100000">
              <a:schemeClr val="tx1">
                <a:lumMod val="85000"/>
                <a:lumOff val="15000"/>
              </a:schemeClr>
            </a:gs>
          </a:gsLst>
        </a:gradFill>
      </dgm:spPr>
      <dgm:t>
        <a:bodyPr/>
        <a:lstStyle/>
        <a:p>
          <a:pPr algn="ctr"/>
          <a:r>
            <a:rPr lang="en-US" dirty="0"/>
            <a:t>Proportion Used</a:t>
          </a:r>
        </a:p>
      </dgm:t>
    </dgm:pt>
    <dgm:pt modelId="{90251393-DDE2-1647-AF1E-772B6BB981AF}" type="parTrans" cxnId="{602A3C3F-BECD-324F-906A-6D57AA8C6E05}">
      <dgm:prSet/>
      <dgm:spPr/>
      <dgm:t>
        <a:bodyPr/>
        <a:lstStyle/>
        <a:p>
          <a:endParaRPr lang="en-US"/>
        </a:p>
      </dgm:t>
    </dgm:pt>
    <dgm:pt modelId="{DD1EE0BA-A7EC-2D43-9992-D0E0B33B7F6E}" type="sibTrans" cxnId="{602A3C3F-BECD-324F-906A-6D57AA8C6E05}">
      <dgm:prSet/>
      <dgm:spPr/>
      <dgm:t>
        <a:bodyPr/>
        <a:lstStyle/>
        <a:p>
          <a:endParaRPr lang="en-US"/>
        </a:p>
      </dgm:t>
    </dgm:pt>
    <dgm:pt modelId="{47A0B7A8-B776-9442-B27C-221E48847EA2}">
      <dgm:prSet phldrT="[Text]"/>
      <dgm:spPr/>
      <dgm:t>
        <a:bodyPr/>
        <a:lstStyle/>
        <a:p>
          <a:endParaRPr lang="en-US" dirty="0">
            <a:solidFill>
              <a:schemeClr val="bg1"/>
            </a:solidFill>
          </a:endParaRPr>
        </a:p>
      </dgm:t>
    </dgm:pt>
    <dgm:pt modelId="{99A5FDA6-1201-5244-8141-3A12B55B0041}" type="parTrans" cxnId="{A17638D4-3EB8-DF42-9E8B-140C48FBC45D}">
      <dgm:prSet/>
      <dgm:spPr/>
      <dgm:t>
        <a:bodyPr/>
        <a:lstStyle/>
        <a:p>
          <a:endParaRPr lang="en-US"/>
        </a:p>
      </dgm:t>
    </dgm:pt>
    <dgm:pt modelId="{8FE64FA8-F656-4440-8405-591F562BAC7E}" type="sibTrans" cxnId="{A17638D4-3EB8-DF42-9E8B-140C48FBC45D}">
      <dgm:prSet/>
      <dgm:spPr/>
      <dgm:t>
        <a:bodyPr/>
        <a:lstStyle/>
        <a:p>
          <a:endParaRPr lang="en-US"/>
        </a:p>
      </dgm:t>
    </dgm:pt>
    <mc:AlternateContent xmlns:mc="http://schemas.openxmlformats.org/markup-compatibility/2006" xmlns:a14="http://schemas.microsoft.com/office/drawing/2010/main">
      <mc:Choice Requires="a14">
        <dgm:pt modelId="{07B155D1-1F7B-D14B-847A-2E0EDC562C8E}">
          <dgm:prSet phldrT="[Text]"/>
          <dgm:spPr/>
          <dgm:t>
            <a:bodyPr/>
            <a:lstStyle/>
            <a:p>
              <a:pPr>
                <a:buNone/>
              </a:pPr>
              <a14:m>
                <m:oMath xmlns:m="http://schemas.openxmlformats.org/officeDocument/2006/math">
                  <m:r>
                    <a:rPr lang="en-US" b="0" i="1" smtClean="0">
                      <a:solidFill>
                        <a:schemeClr val="bg1"/>
                      </a:solidFill>
                      <a:latin typeface="Cambria Math" panose="02040503050406030204" pitchFamily="18" charset="0"/>
                    </a:rPr>
                    <m:t>𝑝𝑟𝑜𝑝</m:t>
                  </m:r>
                  <m:r>
                    <a:rPr lang="en-US" b="0" i="1" smtClean="0">
                      <a:solidFill>
                        <a:schemeClr val="bg1"/>
                      </a:solidFill>
                      <a:latin typeface="Cambria Math" panose="02040503050406030204" pitchFamily="18" charset="0"/>
                    </a:rPr>
                    <m:t>_</m:t>
                  </m:r>
                  <m:r>
                    <a:rPr lang="en-US" b="0" i="1" smtClean="0">
                      <a:solidFill>
                        <a:schemeClr val="bg1"/>
                      </a:solidFill>
                      <a:latin typeface="Cambria Math" panose="02040503050406030204" pitchFamily="18" charset="0"/>
                    </a:rPr>
                    <m:t>𝑢𝑠𝑎𝑔𝑒</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𝑖</m:t>
                      </m:r>
                    </m:e>
                  </m:d>
                </m:oMath>
              </a14:m>
              <a:r>
                <a:rPr lang="en-US" dirty="0">
                  <a:solidFill>
                    <a:schemeClr val="bg1"/>
                  </a:solidFill>
                </a:rPr>
                <a:t> = </a:t>
              </a:r>
              <a14:m>
                <m:oMath xmlns:m="http://schemas.openxmlformats.org/officeDocument/2006/math">
                  <m:f>
                    <m:fPr>
                      <m:ctrlPr>
                        <a:rPr lang="en-US" i="1" dirty="0" smtClean="0">
                          <a:solidFill>
                            <a:schemeClr val="bg1"/>
                          </a:solidFill>
                          <a:latin typeface="Cambria Math" panose="02040503050406030204" pitchFamily="18" charset="0"/>
                        </a:rPr>
                      </m:ctrlPr>
                    </m:fPr>
                    <m:num>
                      <m:r>
                        <a:rPr lang="en-US" b="0" i="1" dirty="0" smtClean="0">
                          <a:solidFill>
                            <a:schemeClr val="bg1"/>
                          </a:solidFill>
                          <a:latin typeface="Cambria Math" panose="02040503050406030204" pitchFamily="18" charset="0"/>
                        </a:rPr>
                        <m:t>𝑝𝑙𝑎𝑦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𝑑𝑢𝑟𝑎𝑡𝑖𝑜𝑛</m:t>
                      </m:r>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𝑖</m:t>
                      </m:r>
                      <m:r>
                        <a:rPr lang="en-US" b="0" i="1" dirty="0" smtClean="0">
                          <a:solidFill>
                            <a:schemeClr val="bg1"/>
                          </a:solidFill>
                          <a:latin typeface="Cambria Math" panose="02040503050406030204" pitchFamily="18" charset="0"/>
                        </a:rPr>
                        <m:t>]</m:t>
                      </m:r>
                    </m:num>
                    <m:den>
                      <m:r>
                        <a:rPr lang="en-US" b="0" i="1" dirty="0" smtClean="0">
                          <a:solidFill>
                            <a:schemeClr val="bg1"/>
                          </a:solidFill>
                          <a:latin typeface="Cambria Math" panose="02040503050406030204" pitchFamily="18" charset="0"/>
                        </a:rPr>
                        <m:t>𝑓𝑢𝑙𝑙</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𝑚𝑒𝑑𝑖𝑎</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𝑑𝑢𝑟𝑎𝑡𝑖𝑜𝑛</m:t>
                      </m:r>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𝑖</m:t>
                      </m:r>
                      <m:r>
                        <a:rPr lang="en-US" b="0" i="1" dirty="0" smtClean="0">
                          <a:solidFill>
                            <a:schemeClr val="bg1"/>
                          </a:solidFill>
                          <a:latin typeface="Cambria Math" panose="02040503050406030204" pitchFamily="18" charset="0"/>
                        </a:rPr>
                        <m:t>]</m:t>
                      </m:r>
                    </m:den>
                  </m:f>
                </m:oMath>
              </a14:m>
              <a:endParaRPr lang="en-US" dirty="0">
                <a:solidFill>
                  <a:schemeClr val="bg1"/>
                </a:solidFill>
              </a:endParaRPr>
            </a:p>
          </dgm:t>
        </dgm:pt>
      </mc:Choice>
      <mc:Fallback xmlns="">
        <dgm:pt modelId="{07B155D1-1F7B-D14B-847A-2E0EDC562C8E}">
          <dgm:prSet phldrT="[Text]"/>
          <dgm:spPr/>
          <dgm:t>
            <a:bodyPr/>
            <a:lstStyle/>
            <a:p>
              <a:pPr>
                <a:buNone/>
              </a:pPr>
              <a:r>
                <a:rPr lang="en-US" b="0" i="0">
                  <a:solidFill>
                    <a:schemeClr val="bg1"/>
                  </a:solidFill>
                  <a:latin typeface="Cambria Math" panose="02040503050406030204" pitchFamily="18" charset="0"/>
                </a:rPr>
                <a:t>𝑝𝑟𝑜𝑝_𝑢𝑠𝑎𝑔𝑒[𝑖]</a:t>
              </a:r>
              <a:r>
                <a:rPr lang="en-US" dirty="0">
                  <a:solidFill>
                    <a:schemeClr val="bg1"/>
                  </a:solidFill>
                </a:rPr>
                <a:t> = </a:t>
              </a:r>
              <a:r>
                <a:rPr lang="en-US" i="0" dirty="0">
                  <a:solidFill>
                    <a:schemeClr val="bg1"/>
                  </a:solidFill>
                  <a:latin typeface="Cambria Math" panose="02040503050406030204" pitchFamily="18" charset="0"/>
                </a:rPr>
                <a:t>(</a:t>
              </a:r>
              <a:r>
                <a:rPr lang="en-US" b="0" i="0" dirty="0">
                  <a:solidFill>
                    <a:schemeClr val="bg1"/>
                  </a:solidFill>
                  <a:latin typeface="Cambria Math" panose="02040503050406030204" pitchFamily="18" charset="0"/>
                </a:rPr>
                <a:t>𝑝𝑙𝑎𝑦 𝑑𝑢𝑟𝑎𝑡𝑖𝑜𝑛[𝑖])/(𝑓𝑢𝑙𝑙 𝑚𝑒𝑑𝑖𝑎 𝑑𝑢𝑟𝑎𝑡𝑖𝑜𝑛[𝑖])</a:t>
              </a:r>
              <a:endParaRPr lang="en-US" dirty="0">
                <a:solidFill>
                  <a:schemeClr val="bg1"/>
                </a:solidFill>
              </a:endParaRPr>
            </a:p>
          </dgm:t>
        </dgm:pt>
      </mc:Fallback>
    </mc:AlternateContent>
    <dgm:pt modelId="{EC15822F-576F-E44F-8B6A-764008B90A1E}" type="parTrans" cxnId="{92CA839B-7210-B447-8D57-E5B3A61DEE22}">
      <dgm:prSet/>
      <dgm:spPr/>
      <dgm:t>
        <a:bodyPr/>
        <a:lstStyle/>
        <a:p>
          <a:endParaRPr lang="en-US"/>
        </a:p>
      </dgm:t>
    </dgm:pt>
    <dgm:pt modelId="{995873AE-3914-5146-A114-6D15A15F8CE3}" type="sibTrans" cxnId="{92CA839B-7210-B447-8D57-E5B3A61DEE22}">
      <dgm:prSet/>
      <dgm:spPr/>
      <dgm:t>
        <a:bodyPr/>
        <a:lstStyle/>
        <a:p>
          <a:endParaRPr lang="en-US"/>
        </a:p>
      </dgm:t>
    </dgm:pt>
    <mc:AlternateContent xmlns:mc="http://schemas.openxmlformats.org/markup-compatibility/2006" xmlns:a14="http://schemas.microsoft.com/office/drawing/2010/main">
      <mc:Choice Requires="a14">
        <dgm:pt modelId="{3FAA2170-789A-0C4E-89DA-3A5CEA79D99E}">
          <dgm:prSet phldrT="[Text]"/>
          <dgm:spPr/>
          <dgm:t>
            <a:bodyPr/>
            <a:lstStyle/>
            <a:p>
              <a:pPr>
                <a:buNone/>
              </a:pPr>
              <a14:m>
                <m:oMath xmlns:m="http://schemas.openxmlformats.org/officeDocument/2006/math">
                  <m:r>
                    <a:rPr lang="en-US" b="0" i="1" smtClean="0">
                      <a:solidFill>
                        <a:schemeClr val="bg1"/>
                      </a:solidFill>
                      <a:latin typeface="Cambria Math" panose="02040503050406030204" pitchFamily="18" charset="0"/>
                    </a:rPr>
                    <m:t>𝑝𝑟𝑜𝑝</m:t>
                  </m:r>
                  <m:r>
                    <a:rPr lang="en-US" b="0" i="1" smtClean="0">
                      <a:solidFill>
                        <a:schemeClr val="bg1"/>
                      </a:solidFill>
                      <a:latin typeface="Cambria Math" panose="02040503050406030204" pitchFamily="18" charset="0"/>
                    </a:rPr>
                    <m:t>_</m:t>
                  </m:r>
                  <m:r>
                    <a:rPr lang="en-US" b="0" i="1" smtClean="0">
                      <a:solidFill>
                        <a:schemeClr val="bg1"/>
                      </a:solidFill>
                      <a:latin typeface="Cambria Math" panose="02040503050406030204" pitchFamily="18" charset="0"/>
                    </a:rPr>
                    <m:t>𝑣𝑖𝑒𝑤</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oMath>
              </a14:m>
              <a:r>
                <a:rPr lang="en-US" dirty="0">
                  <a:solidFill>
                    <a:schemeClr val="bg1"/>
                  </a:solidFill>
                </a:rPr>
                <a:t>=</a:t>
              </a:r>
              <a14:m>
                <m:oMath xmlns:m="http://schemas.openxmlformats.org/officeDocument/2006/math">
                  <m:f>
                    <m:fPr>
                      <m:ctrlPr>
                        <a:rPr lang="en-US" i="1" dirty="0" smtClean="0">
                          <a:solidFill>
                            <a:schemeClr val="bg1"/>
                          </a:solidFill>
                          <a:latin typeface="Cambria Math" panose="02040503050406030204" pitchFamily="18" charset="0"/>
                        </a:rPr>
                      </m:ctrlPr>
                    </m:fPr>
                    <m:num>
                      <m:r>
                        <a:rPr lang="en-US" b="0" i="1" dirty="0" smtClean="0">
                          <a:solidFill>
                            <a:schemeClr val="bg1"/>
                          </a:solidFill>
                          <a:latin typeface="Cambria Math" panose="02040503050406030204" pitchFamily="18" charset="0"/>
                        </a:rPr>
                        <m:t>𝑣𝑖𝑒𝑤𝑠</m:t>
                      </m:r>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𝑖</m:t>
                      </m:r>
                      <m:r>
                        <a:rPr lang="en-US" b="0" i="1" dirty="0" smtClean="0">
                          <a:solidFill>
                            <a:schemeClr val="bg1"/>
                          </a:solidFill>
                          <a:latin typeface="Cambria Math" panose="02040503050406030204" pitchFamily="18" charset="0"/>
                        </a:rPr>
                        <m:t>]∙</m:t>
                      </m:r>
                      <m:d>
                        <m:dPr>
                          <m:begChr m:val="{"/>
                          <m:endChr m:val=""/>
                          <m:ctrlPr>
                            <a:rPr lang="en-US" b="0" i="1" dirty="0" smtClean="0">
                              <a:solidFill>
                                <a:schemeClr val="bg1"/>
                              </a:solidFill>
                              <a:latin typeface="Cambria Math" panose="02040503050406030204" pitchFamily="18" charset="0"/>
                              <a:ea typeface="Cambria Math" panose="02040503050406030204" pitchFamily="18" charset="0"/>
                            </a:rPr>
                          </m:ctrlPr>
                        </m:dPr>
                        <m:e>
                          <m:eqArr>
                            <m:eqArrPr>
                              <m:ctrlPr>
                                <a:rPr lang="en-US" b="0" i="1" dirty="0" smtClean="0">
                                  <a:solidFill>
                                    <a:schemeClr val="bg1"/>
                                  </a:solidFill>
                                  <a:latin typeface="Cambria Math" panose="02040503050406030204" pitchFamily="18" charset="0"/>
                                  <a:ea typeface="Cambria Math" panose="02040503050406030204" pitchFamily="18" charset="0"/>
                                </a:rPr>
                              </m:ctrlPr>
                            </m:eqArrPr>
                            <m:e>
                              <m:r>
                                <a:rPr lang="en-US" b="0" i="1" dirty="0" smtClean="0">
                                  <a:solidFill>
                                    <a:schemeClr val="bg1"/>
                                  </a:solidFill>
                                  <a:latin typeface="Cambria Math" panose="02040503050406030204" pitchFamily="18" charset="0"/>
                                  <a:ea typeface="Cambria Math" panose="02040503050406030204" pitchFamily="18" charset="0"/>
                                </a:rPr>
                                <m:t>1.5 </m:t>
                              </m:r>
                              <m:r>
                                <a:rPr lang="en-US" b="0" i="1" dirty="0" smtClean="0">
                                  <a:solidFill>
                                    <a:schemeClr val="bg1"/>
                                  </a:solidFill>
                                  <a:latin typeface="Cambria Math" panose="02040503050406030204" pitchFamily="18" charset="0"/>
                                  <a:ea typeface="Cambria Math" panose="02040503050406030204" pitchFamily="18" charset="0"/>
                                </a:rPr>
                                <m:t>𝑖𝑓</m:t>
                              </m:r>
                              <m:r>
                                <a:rPr lang="en-US" b="0" i="1" dirty="0" smtClean="0">
                                  <a:solidFill>
                                    <a:schemeClr val="bg1"/>
                                  </a:solidFill>
                                  <a:latin typeface="Cambria Math" panose="02040503050406030204" pitchFamily="18" charset="0"/>
                                  <a:ea typeface="Cambria Math" panose="02040503050406030204" pitchFamily="18" charset="0"/>
                                </a:rPr>
                                <m:t> </m:t>
                              </m:r>
                              <m:r>
                                <a:rPr lang="en-US" b="0" i="1" dirty="0" smtClean="0">
                                  <a:solidFill>
                                    <a:schemeClr val="bg1"/>
                                  </a:solidFill>
                                  <a:latin typeface="Cambria Math" panose="02040503050406030204" pitchFamily="18" charset="0"/>
                                  <a:ea typeface="Cambria Math" panose="02040503050406030204" pitchFamily="18" charset="0"/>
                                </a:rPr>
                                <m:t>𝐵𝑢𝑠𝑖𝑛𝑒𝑠𝑠</m:t>
                              </m:r>
                              <m:r>
                                <a:rPr lang="en-US" b="0" i="1" dirty="0" smtClean="0">
                                  <a:solidFill>
                                    <a:schemeClr val="bg1"/>
                                  </a:solidFill>
                                  <a:latin typeface="Cambria Math" panose="02040503050406030204" pitchFamily="18" charset="0"/>
                                  <a:ea typeface="Cambria Math" panose="02040503050406030204" pitchFamily="18" charset="0"/>
                                </a:rPr>
                                <m:t> </m:t>
                              </m:r>
                              <m:r>
                                <a:rPr lang="en-US" b="0" i="1" dirty="0" smtClean="0">
                                  <a:solidFill>
                                    <a:schemeClr val="bg1"/>
                                  </a:solidFill>
                                  <a:latin typeface="Cambria Math" panose="02040503050406030204" pitchFamily="18" charset="0"/>
                                  <a:ea typeface="Cambria Math" panose="02040503050406030204" pitchFamily="18" charset="0"/>
                                </a:rPr>
                                <m:t>𝑐𝑙𝑎𝑠𝑠</m:t>
                              </m:r>
                            </m:e>
                            <m:e>
                              <m:r>
                                <a:rPr lang="en-US" b="0" i="1" dirty="0" smtClean="0">
                                  <a:solidFill>
                                    <a:schemeClr val="bg1"/>
                                  </a:solidFill>
                                  <a:latin typeface="Cambria Math" panose="02040503050406030204" pitchFamily="18" charset="0"/>
                                  <a:ea typeface="Cambria Math" panose="02040503050406030204" pitchFamily="18" charset="0"/>
                                </a:rPr>
                                <m:t>1            </m:t>
                              </m:r>
                              <m:r>
                                <a:rPr lang="en-US" b="0" i="1" dirty="0" smtClean="0">
                                  <a:solidFill>
                                    <a:schemeClr val="bg1"/>
                                  </a:solidFill>
                                  <a:latin typeface="Cambria Math" panose="02040503050406030204" pitchFamily="18" charset="0"/>
                                  <a:ea typeface="Cambria Math" panose="02040503050406030204" pitchFamily="18" charset="0"/>
                                </a:rPr>
                                <m:t>𝑂𝑡h𝑒𝑟𝑤𝑖𝑠𝑒</m:t>
                              </m:r>
                            </m:e>
                          </m:eqArr>
                        </m:e>
                      </m:d>
                    </m:num>
                    <m:den>
                      <m:r>
                        <a:rPr lang="en-US" b="0" i="1" dirty="0" smtClean="0">
                          <a:solidFill>
                            <a:schemeClr val="bg1"/>
                          </a:solidFill>
                          <a:latin typeface="Cambria Math" panose="02040503050406030204" pitchFamily="18" charset="0"/>
                          <a:ea typeface="Cambria Math" panose="02040503050406030204" pitchFamily="18" charset="0"/>
                        </a:rPr>
                        <m:t>(</m:t>
                      </m:r>
                      <m:r>
                        <a:rPr lang="en-US" b="0" i="1" dirty="0" smtClean="0">
                          <a:solidFill>
                            <a:schemeClr val="bg1"/>
                          </a:solidFill>
                          <a:latin typeface="Cambria Math" panose="02040503050406030204" pitchFamily="18" charset="0"/>
                          <a:ea typeface="Cambria Math" panose="02040503050406030204" pitchFamily="18" charset="0"/>
                        </a:rPr>
                        <m:t>𝑇𝑜𝑡𝑎𝑙</m:t>
                      </m:r>
                      <m:r>
                        <a:rPr lang="en-US" b="0" i="1" dirty="0" smtClean="0">
                          <a:solidFill>
                            <a:schemeClr val="bg1"/>
                          </a:solidFill>
                          <a:latin typeface="Cambria Math" panose="02040503050406030204" pitchFamily="18" charset="0"/>
                          <a:ea typeface="Cambria Math" panose="02040503050406030204" pitchFamily="18" charset="0"/>
                        </a:rPr>
                        <m:t> # </m:t>
                      </m:r>
                      <m:r>
                        <a:rPr lang="en-US" b="0" i="1" dirty="0" smtClean="0">
                          <a:solidFill>
                            <a:schemeClr val="bg1"/>
                          </a:solidFill>
                          <a:latin typeface="Cambria Math" panose="02040503050406030204" pitchFamily="18" charset="0"/>
                          <a:ea typeface="Cambria Math" panose="02040503050406030204" pitchFamily="18" charset="0"/>
                        </a:rPr>
                        <m:t>𝑜𝑓</m:t>
                      </m:r>
                      <m:r>
                        <a:rPr lang="en-US" b="0" i="1" dirty="0" smtClean="0">
                          <a:solidFill>
                            <a:schemeClr val="bg1"/>
                          </a:solidFill>
                          <a:latin typeface="Cambria Math" panose="02040503050406030204" pitchFamily="18" charset="0"/>
                          <a:ea typeface="Cambria Math" panose="02040503050406030204" pitchFamily="18" charset="0"/>
                        </a:rPr>
                        <m:t> </m:t>
                      </m:r>
                      <m:r>
                        <a:rPr lang="en-US" b="0" i="1" dirty="0" smtClean="0">
                          <a:solidFill>
                            <a:schemeClr val="bg1"/>
                          </a:solidFill>
                          <a:latin typeface="Cambria Math" panose="02040503050406030204" pitchFamily="18" charset="0"/>
                          <a:ea typeface="Cambria Math" panose="02040503050406030204" pitchFamily="18" charset="0"/>
                        </a:rPr>
                        <m:t>𝑣𝑖𝑒𝑤𝑠</m:t>
                      </m:r>
                      <m:r>
                        <a:rPr lang="en-US" b="0" i="1" dirty="0" smtClean="0">
                          <a:solidFill>
                            <a:schemeClr val="bg1"/>
                          </a:solidFill>
                          <a:latin typeface="Cambria Math" panose="02040503050406030204" pitchFamily="18" charset="0"/>
                          <a:ea typeface="Cambria Math" panose="02040503050406030204" pitchFamily="18" charset="0"/>
                        </a:rPr>
                        <m:t>) ∙</m:t>
                      </m:r>
                      <m:r>
                        <a:rPr lang="en-US" b="0" i="1" dirty="0" smtClean="0">
                          <a:solidFill>
                            <a:schemeClr val="bg1"/>
                          </a:solidFill>
                          <a:latin typeface="Cambria Math" panose="02040503050406030204" pitchFamily="18" charset="0"/>
                        </a:rPr>
                        <m:t>𝑐𝑦𝑐𝑙𝑒</m:t>
                      </m:r>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𝑖</m:t>
                      </m:r>
                      <m:r>
                        <a:rPr lang="en-US" b="0" i="1" dirty="0" smtClean="0">
                          <a:solidFill>
                            <a:schemeClr val="bg1"/>
                          </a:solidFill>
                          <a:latin typeface="Cambria Math" panose="02040503050406030204" pitchFamily="18" charset="0"/>
                        </a:rPr>
                        <m:t>]</m:t>
                      </m:r>
                    </m:den>
                  </m:f>
                </m:oMath>
              </a14:m>
              <a:endParaRPr lang="en-US" dirty="0">
                <a:solidFill>
                  <a:schemeClr val="bg1"/>
                </a:solidFill>
              </a:endParaRPr>
            </a:p>
          </dgm:t>
        </dgm:pt>
      </mc:Choice>
      <mc:Fallback xmlns="">
        <dgm:pt modelId="{3FAA2170-789A-0C4E-89DA-3A5CEA79D99E}">
          <dgm:prSet phldrT="[Text]"/>
          <dgm:spPr/>
          <dgm:t>
            <a:bodyPr/>
            <a:lstStyle/>
            <a:p>
              <a:pPr>
                <a:buNone/>
              </a:pPr>
              <a:r>
                <a:rPr lang="en-US" b="0" i="0">
                  <a:solidFill>
                    <a:schemeClr val="bg1"/>
                  </a:solidFill>
                  <a:latin typeface="Cambria Math" panose="02040503050406030204" pitchFamily="18" charset="0"/>
                </a:rPr>
                <a:t>𝑝𝑟𝑜𝑝_𝑣𝑖𝑒𝑤[𝑖]</a:t>
              </a:r>
              <a:r>
                <a:rPr lang="en-US" dirty="0">
                  <a:solidFill>
                    <a:schemeClr val="bg1"/>
                  </a:solidFill>
                </a:rPr>
                <a:t>=</a:t>
              </a:r>
              <a:r>
                <a:rPr lang="en-US" i="0" dirty="0">
                  <a:solidFill>
                    <a:schemeClr val="bg1"/>
                  </a:solidFill>
                  <a:latin typeface="Cambria Math" panose="02040503050406030204" pitchFamily="18" charset="0"/>
                </a:rPr>
                <a:t>(</a:t>
              </a:r>
              <a:r>
                <a:rPr lang="en-US" b="0" i="0" dirty="0">
                  <a:solidFill>
                    <a:schemeClr val="bg1"/>
                  </a:solidFill>
                  <a:latin typeface="Cambria Math" panose="02040503050406030204" pitchFamily="18" charset="0"/>
                </a:rPr>
                <a:t>𝑣𝑖𝑒𝑤𝑠[𝑖]∙</a:t>
              </a:r>
              <a:r>
                <a:rPr lang="en-US" b="0" i="0" dirty="0">
                  <a:solidFill>
                    <a:schemeClr val="bg1"/>
                  </a:solidFill>
                  <a:latin typeface="Cambria Math" panose="02040503050406030204" pitchFamily="18" charset="0"/>
                  <a:ea typeface="Cambria Math" panose="02040503050406030204" pitchFamily="18" charset="0"/>
                </a:rPr>
                <a:t>{█(1.5 𝑖𝑓 𝐵𝑢𝑠𝑖𝑛𝑒𝑠𝑠 𝑐𝑙𝑎𝑠𝑠@1            𝑂𝑡ℎ𝑒𝑟𝑤𝑖𝑠𝑒)┤)/((𝑇𝑜𝑡𝑎𝑙 # 𝑜𝑓 𝑣𝑖𝑒𝑤𝑠) </a:t>
              </a:r>
              <a:r>
                <a:rPr lang="en-US" b="0" i="0" dirty="0">
                  <a:solidFill>
                    <a:schemeClr val="bg1"/>
                  </a:solidFill>
                  <a:latin typeface="Cambria Math" panose="02040503050406030204" pitchFamily="18" charset="0"/>
                </a:rPr>
                <a:t>∙𝑐𝑦𝑐𝑙𝑒[𝑖])</a:t>
              </a:r>
              <a:endParaRPr lang="en-US" dirty="0">
                <a:solidFill>
                  <a:schemeClr val="bg1"/>
                </a:solidFill>
              </a:endParaRPr>
            </a:p>
          </dgm:t>
        </dgm:pt>
      </mc:Fallback>
    </mc:AlternateContent>
    <dgm:pt modelId="{787EB136-08D5-4749-9B37-03F690603A89}" type="parTrans" cxnId="{3AD89863-0B4D-CE49-BD8F-2713013DDBDF}">
      <dgm:prSet/>
      <dgm:spPr/>
      <dgm:t>
        <a:bodyPr/>
        <a:lstStyle/>
        <a:p>
          <a:endParaRPr lang="en-US"/>
        </a:p>
      </dgm:t>
    </dgm:pt>
    <dgm:pt modelId="{57A08A9A-E6F9-B34B-9636-F7C4E2CE9C06}" type="sibTrans" cxnId="{3AD89863-0B4D-CE49-BD8F-2713013DDBDF}">
      <dgm:prSet/>
      <dgm:spPr/>
      <dgm:t>
        <a:bodyPr/>
        <a:lstStyle/>
        <a:p>
          <a:endParaRPr lang="en-US"/>
        </a:p>
      </dgm:t>
    </dgm:pt>
    <dgm:pt modelId="{97227922-5B2B-4B4D-85DE-5084C6AA280A}" type="pres">
      <dgm:prSet presAssocID="{179C322A-FDD8-7745-AD92-919D42B79E58}" presName="linear" presStyleCnt="0">
        <dgm:presLayoutVars>
          <dgm:animLvl val="lvl"/>
          <dgm:resizeHandles val="exact"/>
        </dgm:presLayoutVars>
      </dgm:prSet>
      <dgm:spPr/>
    </dgm:pt>
    <dgm:pt modelId="{55E3E2D5-B770-FC42-82EC-E3EC7DC646CB}" type="pres">
      <dgm:prSet presAssocID="{15EF019E-A5CE-9445-9E22-22FB9DC7489A}" presName="parentText" presStyleLbl="node1" presStyleIdx="0" presStyleCnt="2" custLinFactNeighborX="-617" custLinFactNeighborY="-25992">
        <dgm:presLayoutVars>
          <dgm:chMax val="0"/>
          <dgm:bulletEnabled val="1"/>
        </dgm:presLayoutVars>
      </dgm:prSet>
      <dgm:spPr/>
    </dgm:pt>
    <dgm:pt modelId="{B35B10FC-B7C2-DC49-BF2C-4E9CA3270492}" type="pres">
      <dgm:prSet presAssocID="{15EF019E-A5CE-9445-9E22-22FB9DC7489A}" presName="childText" presStyleLbl="revTx" presStyleIdx="0" presStyleCnt="2" custLinFactY="100000" custLinFactNeighborX="-617" custLinFactNeighborY="165763">
        <dgm:presLayoutVars>
          <dgm:bulletEnabled val="1"/>
        </dgm:presLayoutVars>
      </dgm:prSet>
      <dgm:spPr/>
    </dgm:pt>
    <dgm:pt modelId="{117ADAED-8898-0D4F-AFD6-873CB7C891A7}" type="pres">
      <dgm:prSet presAssocID="{5909CA5C-ED46-ED41-A75D-23F9AA199031}" presName="parentText" presStyleLbl="node1" presStyleIdx="1" presStyleCnt="2" custLinFactNeighborX="-617" custLinFactNeighborY="30394">
        <dgm:presLayoutVars>
          <dgm:chMax val="0"/>
          <dgm:bulletEnabled val="1"/>
        </dgm:presLayoutVars>
      </dgm:prSet>
      <dgm:spPr/>
    </dgm:pt>
    <dgm:pt modelId="{FB8202FC-F406-544B-8F35-150C2777D49A}" type="pres">
      <dgm:prSet presAssocID="{5909CA5C-ED46-ED41-A75D-23F9AA199031}" presName="childText" presStyleLbl="revTx" presStyleIdx="1" presStyleCnt="2" custLinFactY="-100000" custLinFactNeighborX="-617" custLinFactNeighborY="-119021">
        <dgm:presLayoutVars>
          <dgm:bulletEnabled val="1"/>
        </dgm:presLayoutVars>
      </dgm:prSet>
      <dgm:spPr/>
    </dgm:pt>
  </dgm:ptLst>
  <dgm:cxnLst>
    <dgm:cxn modelId="{7C2A3419-5B7B-4E4E-8A10-32E346DD772A}" type="presOf" srcId="{47A0B7A8-B776-9442-B27C-221E48847EA2}" destId="{B35B10FC-B7C2-DC49-BF2C-4E9CA3270492}" srcOrd="0" destOrd="1" presId="urn:microsoft.com/office/officeart/2005/8/layout/vList2"/>
    <dgm:cxn modelId="{AA6B2024-43B6-B04E-ACC3-42815FADC279}" type="presOf" srcId="{3FAA2170-789A-0C4E-89DA-3A5CEA79D99E}" destId="{FB8202FC-F406-544B-8F35-150C2777D49A}" srcOrd="0" destOrd="0" presId="urn:microsoft.com/office/officeart/2005/8/layout/vList2"/>
    <dgm:cxn modelId="{602A3C3F-BECD-324F-906A-6D57AA8C6E05}" srcId="{179C322A-FDD8-7745-AD92-919D42B79E58}" destId="{5909CA5C-ED46-ED41-A75D-23F9AA199031}" srcOrd="1" destOrd="0" parTransId="{90251393-DDE2-1647-AF1E-772B6BB981AF}" sibTransId="{DD1EE0BA-A7EC-2D43-9992-D0E0B33B7F6E}"/>
    <dgm:cxn modelId="{0D43B25D-78BC-144A-8A3C-2F4BC0A63406}" type="presOf" srcId="{179C322A-FDD8-7745-AD92-919D42B79E58}" destId="{97227922-5B2B-4B4D-85DE-5084C6AA280A}" srcOrd="0" destOrd="0" presId="urn:microsoft.com/office/officeart/2005/8/layout/vList2"/>
    <dgm:cxn modelId="{3AD89863-0B4D-CE49-BD8F-2713013DDBDF}" srcId="{5909CA5C-ED46-ED41-A75D-23F9AA199031}" destId="{3FAA2170-789A-0C4E-89DA-3A5CEA79D99E}" srcOrd="0" destOrd="0" parTransId="{787EB136-08D5-4749-9B37-03F690603A89}" sibTransId="{57A08A9A-E6F9-B34B-9636-F7C4E2CE9C06}"/>
    <dgm:cxn modelId="{92CA839B-7210-B447-8D57-E5B3A61DEE22}" srcId="{15EF019E-A5CE-9445-9E22-22FB9DC7489A}" destId="{07B155D1-1F7B-D14B-847A-2E0EDC562C8E}" srcOrd="0" destOrd="0" parTransId="{EC15822F-576F-E44F-8B6A-764008B90A1E}" sibTransId="{995873AE-3914-5146-A114-6D15A15F8CE3}"/>
    <dgm:cxn modelId="{116AADB2-16D1-2A43-B872-FDB87A8672F5}" type="presOf" srcId="{5909CA5C-ED46-ED41-A75D-23F9AA199031}" destId="{117ADAED-8898-0D4F-AFD6-873CB7C891A7}" srcOrd="0" destOrd="0" presId="urn:microsoft.com/office/officeart/2005/8/layout/vList2"/>
    <dgm:cxn modelId="{9555BFBB-1473-794F-99BA-C1B2024E90D5}" srcId="{179C322A-FDD8-7745-AD92-919D42B79E58}" destId="{15EF019E-A5CE-9445-9E22-22FB9DC7489A}" srcOrd="0" destOrd="0" parTransId="{59AEB29E-E62E-4E40-BCAC-0046F6245F79}" sibTransId="{E5DC14A1-7BC0-794D-8EF9-BE4AF6DF318F}"/>
    <dgm:cxn modelId="{6FF12ACD-D3DD-9D4E-AFF8-69ADC947E412}" type="presOf" srcId="{15EF019E-A5CE-9445-9E22-22FB9DC7489A}" destId="{55E3E2D5-B770-FC42-82EC-E3EC7DC646CB}" srcOrd="0" destOrd="0" presId="urn:microsoft.com/office/officeart/2005/8/layout/vList2"/>
    <dgm:cxn modelId="{A17638D4-3EB8-DF42-9E8B-140C48FBC45D}" srcId="{15EF019E-A5CE-9445-9E22-22FB9DC7489A}" destId="{47A0B7A8-B776-9442-B27C-221E48847EA2}" srcOrd="1" destOrd="0" parTransId="{99A5FDA6-1201-5244-8141-3A12B55B0041}" sibTransId="{8FE64FA8-F656-4440-8405-591F562BAC7E}"/>
    <dgm:cxn modelId="{87093EF7-75F3-8F43-8CE0-EA29B6F23AC3}" type="presOf" srcId="{07B155D1-1F7B-D14B-847A-2E0EDC562C8E}" destId="{B35B10FC-B7C2-DC49-BF2C-4E9CA3270492}" srcOrd="0" destOrd="0" presId="urn:microsoft.com/office/officeart/2005/8/layout/vList2"/>
    <dgm:cxn modelId="{5547E3D9-E24D-ED48-B69A-A94928024457}" type="presParOf" srcId="{97227922-5B2B-4B4D-85DE-5084C6AA280A}" destId="{55E3E2D5-B770-FC42-82EC-E3EC7DC646CB}" srcOrd="0" destOrd="0" presId="urn:microsoft.com/office/officeart/2005/8/layout/vList2"/>
    <dgm:cxn modelId="{75F94B56-9B8E-2140-BF42-3082CE27145C}" type="presParOf" srcId="{97227922-5B2B-4B4D-85DE-5084C6AA280A}" destId="{B35B10FC-B7C2-DC49-BF2C-4E9CA3270492}" srcOrd="1" destOrd="0" presId="urn:microsoft.com/office/officeart/2005/8/layout/vList2"/>
    <dgm:cxn modelId="{899F26BB-0D3F-534D-9EFA-DD06640EA145}" type="presParOf" srcId="{97227922-5B2B-4B4D-85DE-5084C6AA280A}" destId="{117ADAED-8898-0D4F-AFD6-873CB7C891A7}" srcOrd="2" destOrd="0" presId="urn:microsoft.com/office/officeart/2005/8/layout/vList2"/>
    <dgm:cxn modelId="{E3D51C2E-1B3C-6D4F-A2E0-E30FF6DCFFFA}" type="presParOf" srcId="{97227922-5B2B-4B4D-85DE-5084C6AA280A}" destId="{FB8202FC-F406-544B-8F35-150C2777D49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9C322A-FDD8-7745-AD92-919D42B79E58}" type="doc">
      <dgm:prSet loTypeId="urn:microsoft.com/office/officeart/2005/8/layout/vList2" loCatId="" qsTypeId="urn:microsoft.com/office/officeart/2005/8/quickstyle/simple4" qsCatId="simple" csTypeId="urn:microsoft.com/office/officeart/2005/8/colors/accent1_2" csCatId="accent1" phldr="1"/>
      <dgm:spPr/>
      <dgm:t>
        <a:bodyPr/>
        <a:lstStyle/>
        <a:p>
          <a:endParaRPr lang="en-US"/>
        </a:p>
      </dgm:t>
    </dgm:pt>
    <dgm:pt modelId="{15EF019E-A5CE-9445-9E22-22FB9DC7489A}">
      <dgm:prSet phldrT="[Text]"/>
      <dgm:spPr>
        <a:gradFill rotWithShape="0">
          <a:gsLst>
            <a:gs pos="0">
              <a:srgbClr val="121E46"/>
            </a:gs>
            <a:gs pos="100000">
              <a:schemeClr val="tx1">
                <a:lumMod val="85000"/>
                <a:lumOff val="15000"/>
              </a:schemeClr>
            </a:gs>
          </a:gsLst>
        </a:gradFill>
      </dgm:spPr>
      <dgm:t>
        <a:bodyPr/>
        <a:lstStyle/>
        <a:p>
          <a:pPr algn="ctr"/>
          <a:r>
            <a:rPr lang="en-US" dirty="0"/>
            <a:t>Proportion Viewed</a:t>
          </a:r>
        </a:p>
      </dgm:t>
    </dgm:pt>
    <dgm:pt modelId="{59AEB29E-E62E-4E40-BCAC-0046F6245F79}" type="parTrans" cxnId="{9555BFBB-1473-794F-99BA-C1B2024E90D5}">
      <dgm:prSet/>
      <dgm:spPr/>
      <dgm:t>
        <a:bodyPr/>
        <a:lstStyle/>
        <a:p>
          <a:endParaRPr lang="en-US"/>
        </a:p>
      </dgm:t>
    </dgm:pt>
    <dgm:pt modelId="{E5DC14A1-7BC0-794D-8EF9-BE4AF6DF318F}" type="sibTrans" cxnId="{9555BFBB-1473-794F-99BA-C1B2024E90D5}">
      <dgm:prSet/>
      <dgm:spPr/>
      <dgm:t>
        <a:bodyPr/>
        <a:lstStyle/>
        <a:p>
          <a:endParaRPr lang="en-US"/>
        </a:p>
      </dgm:t>
    </dgm:pt>
    <dgm:pt modelId="{5909CA5C-ED46-ED41-A75D-23F9AA199031}">
      <dgm:prSet phldrT="[Text]"/>
      <dgm:spPr>
        <a:gradFill rotWithShape="0">
          <a:gsLst>
            <a:gs pos="0">
              <a:srgbClr val="121E46"/>
            </a:gs>
            <a:gs pos="100000">
              <a:schemeClr val="tx1">
                <a:lumMod val="85000"/>
                <a:lumOff val="15000"/>
              </a:schemeClr>
            </a:gs>
          </a:gsLst>
        </a:gradFill>
      </dgm:spPr>
      <dgm:t>
        <a:bodyPr/>
        <a:lstStyle/>
        <a:p>
          <a:pPr algn="ctr"/>
          <a:r>
            <a:rPr lang="en-US" dirty="0"/>
            <a:t>Proportion Used</a:t>
          </a:r>
        </a:p>
      </dgm:t>
    </dgm:pt>
    <dgm:pt modelId="{90251393-DDE2-1647-AF1E-772B6BB981AF}" type="parTrans" cxnId="{602A3C3F-BECD-324F-906A-6D57AA8C6E05}">
      <dgm:prSet/>
      <dgm:spPr/>
      <dgm:t>
        <a:bodyPr/>
        <a:lstStyle/>
        <a:p>
          <a:endParaRPr lang="en-US"/>
        </a:p>
      </dgm:t>
    </dgm:pt>
    <dgm:pt modelId="{DD1EE0BA-A7EC-2D43-9992-D0E0B33B7F6E}" type="sibTrans" cxnId="{602A3C3F-BECD-324F-906A-6D57AA8C6E05}">
      <dgm:prSet/>
      <dgm:spPr/>
      <dgm:t>
        <a:bodyPr/>
        <a:lstStyle/>
        <a:p>
          <a:endParaRPr lang="en-US"/>
        </a:p>
      </dgm:t>
    </dgm:pt>
    <dgm:pt modelId="{47A0B7A8-B776-9442-B27C-221E48847EA2}">
      <dgm:prSet phldrT="[Text]"/>
      <dgm:spPr/>
      <dgm:t>
        <a:bodyPr/>
        <a:lstStyle/>
        <a:p>
          <a:r>
            <a:rPr lang="en-US">
              <a:noFill/>
            </a:rPr>
            <a:t> </a:t>
          </a:r>
        </a:p>
      </dgm:t>
    </dgm:pt>
    <dgm:pt modelId="{99A5FDA6-1201-5244-8141-3A12B55B0041}" type="parTrans" cxnId="{A17638D4-3EB8-DF42-9E8B-140C48FBC45D}">
      <dgm:prSet/>
      <dgm:spPr/>
      <dgm:t>
        <a:bodyPr/>
        <a:lstStyle/>
        <a:p>
          <a:endParaRPr lang="en-US"/>
        </a:p>
      </dgm:t>
    </dgm:pt>
    <dgm:pt modelId="{8FE64FA8-F656-4440-8405-591F562BAC7E}" type="sibTrans" cxnId="{A17638D4-3EB8-DF42-9E8B-140C48FBC45D}">
      <dgm:prSet/>
      <dgm:spPr/>
      <dgm:t>
        <a:bodyPr/>
        <a:lstStyle/>
        <a:p>
          <a:endParaRPr lang="en-US"/>
        </a:p>
      </dgm:t>
    </dgm:pt>
    <dgm:pt modelId="{07B155D1-1F7B-D14B-847A-2E0EDC562C8E}">
      <dgm:prSet phldrT="[Text]"/>
      <dgm:spPr>
        <a:blipFill>
          <a:blip xmlns:r="http://schemas.openxmlformats.org/officeDocument/2006/relationships" r:embed="rId1"/>
          <a:stretch>
            <a:fillRect t="-2740"/>
          </a:stretch>
        </a:blipFill>
      </dgm:spPr>
      <dgm:t>
        <a:bodyPr/>
        <a:lstStyle/>
        <a:p>
          <a:r>
            <a:rPr lang="en-US">
              <a:noFill/>
            </a:rPr>
            <a:t> </a:t>
          </a:r>
        </a:p>
      </dgm:t>
    </dgm:pt>
    <dgm:pt modelId="{EC15822F-576F-E44F-8B6A-764008B90A1E}" type="parTrans" cxnId="{92CA839B-7210-B447-8D57-E5B3A61DEE22}">
      <dgm:prSet/>
      <dgm:spPr/>
      <dgm:t>
        <a:bodyPr/>
        <a:lstStyle/>
        <a:p>
          <a:endParaRPr lang="en-US"/>
        </a:p>
      </dgm:t>
    </dgm:pt>
    <dgm:pt modelId="{995873AE-3914-5146-A114-6D15A15F8CE3}" type="sibTrans" cxnId="{92CA839B-7210-B447-8D57-E5B3A61DEE22}">
      <dgm:prSet/>
      <dgm:spPr/>
      <dgm:t>
        <a:bodyPr/>
        <a:lstStyle/>
        <a:p>
          <a:endParaRPr lang="en-US"/>
        </a:p>
      </dgm:t>
    </dgm:pt>
    <dgm:pt modelId="{3FAA2170-789A-0C4E-89DA-3A5CEA79D99E}">
      <dgm:prSet phldrT="[Text]"/>
      <dgm:spPr>
        <a:blipFill>
          <a:blip xmlns:r="http://schemas.openxmlformats.org/officeDocument/2006/relationships" r:embed="rId2"/>
          <a:stretch>
            <a:fillRect t="-144615" b="-164615"/>
          </a:stretch>
        </a:blipFill>
      </dgm:spPr>
      <dgm:t>
        <a:bodyPr/>
        <a:lstStyle/>
        <a:p>
          <a:r>
            <a:rPr lang="en-US">
              <a:noFill/>
            </a:rPr>
            <a:t> </a:t>
          </a:r>
        </a:p>
      </dgm:t>
    </dgm:pt>
    <dgm:pt modelId="{787EB136-08D5-4749-9B37-03F690603A89}" type="parTrans" cxnId="{3AD89863-0B4D-CE49-BD8F-2713013DDBDF}">
      <dgm:prSet/>
      <dgm:spPr/>
      <dgm:t>
        <a:bodyPr/>
        <a:lstStyle/>
        <a:p>
          <a:endParaRPr lang="en-US"/>
        </a:p>
      </dgm:t>
    </dgm:pt>
    <dgm:pt modelId="{57A08A9A-E6F9-B34B-9636-F7C4E2CE9C06}" type="sibTrans" cxnId="{3AD89863-0B4D-CE49-BD8F-2713013DDBDF}">
      <dgm:prSet/>
      <dgm:spPr/>
      <dgm:t>
        <a:bodyPr/>
        <a:lstStyle/>
        <a:p>
          <a:endParaRPr lang="en-US"/>
        </a:p>
      </dgm:t>
    </dgm:pt>
    <dgm:pt modelId="{97227922-5B2B-4B4D-85DE-5084C6AA280A}" type="pres">
      <dgm:prSet presAssocID="{179C322A-FDD8-7745-AD92-919D42B79E58}" presName="linear" presStyleCnt="0">
        <dgm:presLayoutVars>
          <dgm:animLvl val="lvl"/>
          <dgm:resizeHandles val="exact"/>
        </dgm:presLayoutVars>
      </dgm:prSet>
      <dgm:spPr/>
    </dgm:pt>
    <dgm:pt modelId="{55E3E2D5-B770-FC42-82EC-E3EC7DC646CB}" type="pres">
      <dgm:prSet presAssocID="{15EF019E-A5CE-9445-9E22-22FB9DC7489A}" presName="parentText" presStyleLbl="node1" presStyleIdx="0" presStyleCnt="2" custLinFactNeighborX="-617" custLinFactNeighborY="-25992">
        <dgm:presLayoutVars>
          <dgm:chMax val="0"/>
          <dgm:bulletEnabled val="1"/>
        </dgm:presLayoutVars>
      </dgm:prSet>
      <dgm:spPr/>
    </dgm:pt>
    <dgm:pt modelId="{B35B10FC-B7C2-DC49-BF2C-4E9CA3270492}" type="pres">
      <dgm:prSet presAssocID="{15EF019E-A5CE-9445-9E22-22FB9DC7489A}" presName="childText" presStyleLbl="revTx" presStyleIdx="0" presStyleCnt="2" custLinFactY="100000" custLinFactNeighborX="-617" custLinFactNeighborY="165763">
        <dgm:presLayoutVars>
          <dgm:bulletEnabled val="1"/>
        </dgm:presLayoutVars>
      </dgm:prSet>
      <dgm:spPr/>
    </dgm:pt>
    <dgm:pt modelId="{117ADAED-8898-0D4F-AFD6-873CB7C891A7}" type="pres">
      <dgm:prSet presAssocID="{5909CA5C-ED46-ED41-A75D-23F9AA199031}" presName="parentText" presStyleLbl="node1" presStyleIdx="1" presStyleCnt="2" custLinFactNeighborX="-617" custLinFactNeighborY="30394">
        <dgm:presLayoutVars>
          <dgm:chMax val="0"/>
          <dgm:bulletEnabled val="1"/>
        </dgm:presLayoutVars>
      </dgm:prSet>
      <dgm:spPr/>
    </dgm:pt>
    <dgm:pt modelId="{FB8202FC-F406-544B-8F35-150C2777D49A}" type="pres">
      <dgm:prSet presAssocID="{5909CA5C-ED46-ED41-A75D-23F9AA199031}" presName="childText" presStyleLbl="revTx" presStyleIdx="1" presStyleCnt="2" custLinFactY="-100000" custLinFactNeighborX="-617" custLinFactNeighborY="-119021">
        <dgm:presLayoutVars>
          <dgm:bulletEnabled val="1"/>
        </dgm:presLayoutVars>
      </dgm:prSet>
      <dgm:spPr/>
    </dgm:pt>
  </dgm:ptLst>
  <dgm:cxnLst>
    <dgm:cxn modelId="{7C2A3419-5B7B-4E4E-8A10-32E346DD772A}" type="presOf" srcId="{47A0B7A8-B776-9442-B27C-221E48847EA2}" destId="{B35B10FC-B7C2-DC49-BF2C-4E9CA3270492}" srcOrd="0" destOrd="1" presId="urn:microsoft.com/office/officeart/2005/8/layout/vList2"/>
    <dgm:cxn modelId="{AA6B2024-43B6-B04E-ACC3-42815FADC279}" type="presOf" srcId="{3FAA2170-789A-0C4E-89DA-3A5CEA79D99E}" destId="{FB8202FC-F406-544B-8F35-150C2777D49A}" srcOrd="0" destOrd="0" presId="urn:microsoft.com/office/officeart/2005/8/layout/vList2"/>
    <dgm:cxn modelId="{602A3C3F-BECD-324F-906A-6D57AA8C6E05}" srcId="{179C322A-FDD8-7745-AD92-919D42B79E58}" destId="{5909CA5C-ED46-ED41-A75D-23F9AA199031}" srcOrd="1" destOrd="0" parTransId="{90251393-DDE2-1647-AF1E-772B6BB981AF}" sibTransId="{DD1EE0BA-A7EC-2D43-9992-D0E0B33B7F6E}"/>
    <dgm:cxn modelId="{0D43B25D-78BC-144A-8A3C-2F4BC0A63406}" type="presOf" srcId="{179C322A-FDD8-7745-AD92-919D42B79E58}" destId="{97227922-5B2B-4B4D-85DE-5084C6AA280A}" srcOrd="0" destOrd="0" presId="urn:microsoft.com/office/officeart/2005/8/layout/vList2"/>
    <dgm:cxn modelId="{3AD89863-0B4D-CE49-BD8F-2713013DDBDF}" srcId="{5909CA5C-ED46-ED41-A75D-23F9AA199031}" destId="{3FAA2170-789A-0C4E-89DA-3A5CEA79D99E}" srcOrd="0" destOrd="0" parTransId="{787EB136-08D5-4749-9B37-03F690603A89}" sibTransId="{57A08A9A-E6F9-B34B-9636-F7C4E2CE9C06}"/>
    <dgm:cxn modelId="{92CA839B-7210-B447-8D57-E5B3A61DEE22}" srcId="{15EF019E-A5CE-9445-9E22-22FB9DC7489A}" destId="{07B155D1-1F7B-D14B-847A-2E0EDC562C8E}" srcOrd="0" destOrd="0" parTransId="{EC15822F-576F-E44F-8B6A-764008B90A1E}" sibTransId="{995873AE-3914-5146-A114-6D15A15F8CE3}"/>
    <dgm:cxn modelId="{116AADB2-16D1-2A43-B872-FDB87A8672F5}" type="presOf" srcId="{5909CA5C-ED46-ED41-A75D-23F9AA199031}" destId="{117ADAED-8898-0D4F-AFD6-873CB7C891A7}" srcOrd="0" destOrd="0" presId="urn:microsoft.com/office/officeart/2005/8/layout/vList2"/>
    <dgm:cxn modelId="{9555BFBB-1473-794F-99BA-C1B2024E90D5}" srcId="{179C322A-FDD8-7745-AD92-919D42B79E58}" destId="{15EF019E-A5CE-9445-9E22-22FB9DC7489A}" srcOrd="0" destOrd="0" parTransId="{59AEB29E-E62E-4E40-BCAC-0046F6245F79}" sibTransId="{E5DC14A1-7BC0-794D-8EF9-BE4AF6DF318F}"/>
    <dgm:cxn modelId="{6FF12ACD-D3DD-9D4E-AFF8-69ADC947E412}" type="presOf" srcId="{15EF019E-A5CE-9445-9E22-22FB9DC7489A}" destId="{55E3E2D5-B770-FC42-82EC-E3EC7DC646CB}" srcOrd="0" destOrd="0" presId="urn:microsoft.com/office/officeart/2005/8/layout/vList2"/>
    <dgm:cxn modelId="{A17638D4-3EB8-DF42-9E8B-140C48FBC45D}" srcId="{15EF019E-A5CE-9445-9E22-22FB9DC7489A}" destId="{47A0B7A8-B776-9442-B27C-221E48847EA2}" srcOrd="1" destOrd="0" parTransId="{99A5FDA6-1201-5244-8141-3A12B55B0041}" sibTransId="{8FE64FA8-F656-4440-8405-591F562BAC7E}"/>
    <dgm:cxn modelId="{87093EF7-75F3-8F43-8CE0-EA29B6F23AC3}" type="presOf" srcId="{07B155D1-1F7B-D14B-847A-2E0EDC562C8E}" destId="{B35B10FC-B7C2-DC49-BF2C-4E9CA3270492}" srcOrd="0" destOrd="0" presId="urn:microsoft.com/office/officeart/2005/8/layout/vList2"/>
    <dgm:cxn modelId="{5547E3D9-E24D-ED48-B69A-A94928024457}" type="presParOf" srcId="{97227922-5B2B-4B4D-85DE-5084C6AA280A}" destId="{55E3E2D5-B770-FC42-82EC-E3EC7DC646CB}" srcOrd="0" destOrd="0" presId="urn:microsoft.com/office/officeart/2005/8/layout/vList2"/>
    <dgm:cxn modelId="{75F94B56-9B8E-2140-BF42-3082CE27145C}" type="presParOf" srcId="{97227922-5B2B-4B4D-85DE-5084C6AA280A}" destId="{B35B10FC-B7C2-DC49-BF2C-4E9CA3270492}" srcOrd="1" destOrd="0" presId="urn:microsoft.com/office/officeart/2005/8/layout/vList2"/>
    <dgm:cxn modelId="{899F26BB-0D3F-534D-9EFA-DD06640EA145}" type="presParOf" srcId="{97227922-5B2B-4B4D-85DE-5084C6AA280A}" destId="{117ADAED-8898-0D4F-AFD6-873CB7C891A7}" srcOrd="2" destOrd="0" presId="urn:microsoft.com/office/officeart/2005/8/layout/vList2"/>
    <dgm:cxn modelId="{E3D51C2E-1B3C-6D4F-A2E0-E30FF6DCFFFA}" type="presParOf" srcId="{97227922-5B2B-4B4D-85DE-5084C6AA280A}" destId="{FB8202FC-F406-544B-8F35-150C2777D49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4E4603-208D-F044-A4E7-C35B60F1373E}">
      <dsp:nvSpPr>
        <dsp:cNvPr id="0" name=""/>
        <dsp:cNvSpPr/>
      </dsp:nvSpPr>
      <dsp:spPr>
        <a:xfrm>
          <a:off x="0" y="2548070"/>
          <a:ext cx="4504436" cy="83633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0" y="2548070"/>
        <a:ext cx="4504436" cy="451620"/>
      </dsp:txXfrm>
    </dsp:sp>
    <dsp:sp modelId="{A4DA032C-2C5C-E842-95C6-FC9422CAFFD2}">
      <dsp:nvSpPr>
        <dsp:cNvPr id="0" name=""/>
        <dsp:cNvSpPr/>
      </dsp:nvSpPr>
      <dsp:spPr>
        <a:xfrm>
          <a:off x="0" y="3000288"/>
          <a:ext cx="1126108" cy="38471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Keep</a:t>
          </a:r>
        </a:p>
      </dsp:txBody>
      <dsp:txXfrm>
        <a:off x="0" y="3000288"/>
        <a:ext cx="1126108" cy="384713"/>
      </dsp:txXfrm>
    </dsp:sp>
    <dsp:sp modelId="{26019187-863E-B245-BBDB-C324F204DA79}">
      <dsp:nvSpPr>
        <dsp:cNvPr id="0" name=""/>
        <dsp:cNvSpPr/>
      </dsp:nvSpPr>
      <dsp:spPr>
        <a:xfrm>
          <a:off x="1114386" y="3000288"/>
          <a:ext cx="1126108" cy="38471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Remove</a:t>
          </a:r>
          <a:endParaRPr lang="en-US" sz="2400" b="1" kern="1200" dirty="0">
            <a:latin typeface="Cordia New" panose="020B0304020202020204" pitchFamily="34" charset="-34"/>
            <a:cs typeface="Cordia New" panose="020B0304020202020204" pitchFamily="34" charset="-34"/>
          </a:endParaRPr>
        </a:p>
      </dsp:txBody>
      <dsp:txXfrm>
        <a:off x="1114386" y="3000288"/>
        <a:ext cx="1126108" cy="384713"/>
      </dsp:txXfrm>
    </dsp:sp>
    <dsp:sp modelId="{4D70DF2B-EACD-7946-9994-7B84533828D1}">
      <dsp:nvSpPr>
        <dsp:cNvPr id="0" name=""/>
        <dsp:cNvSpPr/>
      </dsp:nvSpPr>
      <dsp:spPr>
        <a:xfrm>
          <a:off x="2252218" y="3000288"/>
          <a:ext cx="1126108" cy="38471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Add</a:t>
          </a:r>
        </a:p>
      </dsp:txBody>
      <dsp:txXfrm>
        <a:off x="2252218" y="3000288"/>
        <a:ext cx="1126108" cy="384713"/>
      </dsp:txXfrm>
    </dsp:sp>
    <dsp:sp modelId="{52111371-8E81-B440-8B61-B44633143895}">
      <dsp:nvSpPr>
        <dsp:cNvPr id="0" name=""/>
        <dsp:cNvSpPr/>
      </dsp:nvSpPr>
      <dsp:spPr>
        <a:xfrm>
          <a:off x="3378327" y="3000288"/>
          <a:ext cx="1126108" cy="38471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Don’t Add</a:t>
          </a:r>
        </a:p>
      </dsp:txBody>
      <dsp:txXfrm>
        <a:off x="3378327" y="3000288"/>
        <a:ext cx="1126108" cy="384713"/>
      </dsp:txXfrm>
    </dsp:sp>
    <dsp:sp modelId="{E38CC423-BA32-A94B-A9D6-0FB258688597}">
      <dsp:nvSpPr>
        <dsp:cNvPr id="0" name=""/>
        <dsp:cNvSpPr/>
      </dsp:nvSpPr>
      <dsp:spPr>
        <a:xfrm rot="10800000">
          <a:off x="0" y="1283145"/>
          <a:ext cx="4504436" cy="1286280"/>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0" y="1283145"/>
        <a:ext cx="4504436" cy="451484"/>
      </dsp:txXfrm>
    </dsp:sp>
    <dsp:sp modelId="{97121676-ED0B-3F45-B67F-CE924BF0D6D6}">
      <dsp:nvSpPr>
        <dsp:cNvPr id="0" name=""/>
        <dsp:cNvSpPr/>
      </dsp:nvSpPr>
      <dsp:spPr>
        <a:xfrm>
          <a:off x="0" y="1725818"/>
          <a:ext cx="2252217" cy="38459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Media Usage</a:t>
          </a:r>
        </a:p>
      </dsp:txBody>
      <dsp:txXfrm>
        <a:off x="0" y="1725818"/>
        <a:ext cx="2252217" cy="384597"/>
      </dsp:txXfrm>
    </dsp:sp>
    <dsp:sp modelId="{20399E99-F11A-0C4E-8D2B-0B29B3A16827}">
      <dsp:nvSpPr>
        <dsp:cNvPr id="0" name=""/>
        <dsp:cNvSpPr/>
      </dsp:nvSpPr>
      <dsp:spPr>
        <a:xfrm>
          <a:off x="2252218" y="1725818"/>
          <a:ext cx="2252217" cy="38459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Media  Viewed</a:t>
          </a:r>
        </a:p>
      </dsp:txBody>
      <dsp:txXfrm>
        <a:off x="2252218" y="1725818"/>
        <a:ext cx="2252217" cy="384597"/>
      </dsp:txXfrm>
    </dsp:sp>
    <dsp:sp modelId="{A80F3178-636A-914C-B892-5C6CB86061BC}">
      <dsp:nvSpPr>
        <dsp:cNvPr id="0" name=""/>
        <dsp:cNvSpPr/>
      </dsp:nvSpPr>
      <dsp:spPr>
        <a:xfrm rot="10800000">
          <a:off x="0" y="0"/>
          <a:ext cx="4504436" cy="1286280"/>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10800000">
        <a:off x="0" y="0"/>
        <a:ext cx="4504436" cy="451484"/>
      </dsp:txXfrm>
    </dsp:sp>
    <dsp:sp modelId="{8A6667A1-3645-4447-8E3B-DA74B437D19E}">
      <dsp:nvSpPr>
        <dsp:cNvPr id="0" name=""/>
        <dsp:cNvSpPr/>
      </dsp:nvSpPr>
      <dsp:spPr>
        <a:xfrm>
          <a:off x="0" y="449071"/>
          <a:ext cx="1500012" cy="38459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Organize</a:t>
          </a:r>
        </a:p>
      </dsp:txBody>
      <dsp:txXfrm>
        <a:off x="0" y="449071"/>
        <a:ext cx="1500012" cy="384597"/>
      </dsp:txXfrm>
    </dsp:sp>
    <dsp:sp modelId="{389D9848-3FD6-9348-98BC-1BFDA857F66B}">
      <dsp:nvSpPr>
        <dsp:cNvPr id="0" name=""/>
        <dsp:cNvSpPr/>
      </dsp:nvSpPr>
      <dsp:spPr>
        <a:xfrm>
          <a:off x="1490511" y="449071"/>
          <a:ext cx="1500012" cy="38459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Aggregate</a:t>
          </a:r>
          <a:endParaRPr lang="en-US" sz="2200" b="1" kern="1200" dirty="0">
            <a:latin typeface="Cordia New" panose="020B0304020202020204" pitchFamily="34" charset="-34"/>
            <a:cs typeface="Cordia New" panose="020B0304020202020204" pitchFamily="34" charset="-34"/>
          </a:endParaRPr>
        </a:p>
      </dsp:txBody>
      <dsp:txXfrm>
        <a:off x="1490511" y="449071"/>
        <a:ext cx="1500012" cy="384597"/>
      </dsp:txXfrm>
    </dsp:sp>
    <dsp:sp modelId="{E9D2A30C-C5B7-F540-AA0F-7838B9C4EA81}">
      <dsp:nvSpPr>
        <dsp:cNvPr id="0" name=""/>
        <dsp:cNvSpPr/>
      </dsp:nvSpPr>
      <dsp:spPr>
        <a:xfrm>
          <a:off x="3002224" y="452082"/>
          <a:ext cx="1500012" cy="38459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Fill missing data</a:t>
          </a:r>
        </a:p>
      </dsp:txBody>
      <dsp:txXfrm>
        <a:off x="3002224" y="452082"/>
        <a:ext cx="1500012" cy="3845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4031AD-4765-4C4A-AB6F-DBA55D2F7BC1}">
      <dsp:nvSpPr>
        <dsp:cNvPr id="0" name=""/>
        <dsp:cNvSpPr/>
      </dsp:nvSpPr>
      <dsp:spPr>
        <a:xfrm>
          <a:off x="82534" y="18295"/>
          <a:ext cx="3055068" cy="597108"/>
        </a:xfrm>
        <a:prstGeom prst="roundRect">
          <a:avLst>
            <a:gd name="adj" fmla="val 10000"/>
          </a:avLst>
        </a:prstGeom>
        <a:gradFill flip="none" rotWithShape="1">
          <a:gsLst>
            <a:gs pos="0">
              <a:srgbClr val="121E46"/>
            </a:gs>
            <a:gs pos="100000">
              <a:schemeClr val="tx1">
                <a:lumMod val="85000"/>
                <a:lumOff val="15000"/>
              </a:schemeClr>
            </a:gs>
          </a:gsLst>
          <a:lin ang="16200000" scaled="1"/>
          <a:tileRect/>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ordia New" panose="020B0304020202020204" pitchFamily="34" charset="-34"/>
              <a:cs typeface="Cordia New" panose="020B0304020202020204" pitchFamily="34" charset="-34"/>
            </a:rPr>
            <a:t>Flight Data </a:t>
          </a:r>
        </a:p>
      </dsp:txBody>
      <dsp:txXfrm>
        <a:off x="100023" y="35784"/>
        <a:ext cx="3020090" cy="562130"/>
      </dsp:txXfrm>
    </dsp:sp>
    <dsp:sp modelId="{ADE80EE4-DDCD-504F-8E10-A8365C6E1498}">
      <dsp:nvSpPr>
        <dsp:cNvPr id="0" name=""/>
        <dsp:cNvSpPr/>
      </dsp:nvSpPr>
      <dsp:spPr>
        <a:xfrm>
          <a:off x="4071831" y="27439"/>
          <a:ext cx="4425572" cy="570731"/>
        </a:xfrm>
        <a:prstGeom prst="roundRect">
          <a:avLst>
            <a:gd name="adj" fmla="val 10000"/>
          </a:avLst>
        </a:prstGeom>
        <a:gradFill flip="none" rotWithShape="1">
          <a:gsLst>
            <a:gs pos="0">
              <a:srgbClr val="121E46"/>
            </a:gs>
            <a:gs pos="100000">
              <a:schemeClr val="tx1">
                <a:lumMod val="85000"/>
                <a:lumOff val="15000"/>
              </a:schemeClr>
            </a:gs>
          </a:gsLst>
          <a:lin ang="16200000" scaled="1"/>
          <a:tileRect/>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ordia New" panose="020B0304020202020204" pitchFamily="34" charset="-34"/>
              <a:cs typeface="Cordia New" panose="020B0304020202020204" pitchFamily="34" charset="-34"/>
            </a:rPr>
            <a:t>Media Data</a:t>
          </a:r>
        </a:p>
      </dsp:txBody>
      <dsp:txXfrm>
        <a:off x="4088547" y="44155"/>
        <a:ext cx="4392140" cy="5372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E3E2D5-B770-FC42-82EC-E3EC7DC646CB}">
      <dsp:nvSpPr>
        <dsp:cNvPr id="0" name=""/>
        <dsp:cNvSpPr/>
      </dsp:nvSpPr>
      <dsp:spPr>
        <a:xfrm>
          <a:off x="0" y="355408"/>
          <a:ext cx="4937760" cy="631800"/>
        </a:xfrm>
        <a:prstGeom prst="roundRect">
          <a:avLst/>
        </a:prstGeom>
        <a:gradFill rotWithShape="0">
          <a:gsLst>
            <a:gs pos="0">
              <a:srgbClr val="121E46"/>
            </a:gs>
            <a:gs pos="100000">
              <a:schemeClr val="tx1">
                <a:lumMod val="85000"/>
                <a:lumOff val="1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Proportion Viewed</a:t>
          </a:r>
        </a:p>
      </dsp:txBody>
      <dsp:txXfrm>
        <a:off x="30842" y="386250"/>
        <a:ext cx="4876076" cy="570116"/>
      </dsp:txXfrm>
    </dsp:sp>
    <dsp:sp modelId="{B35B10FC-B7C2-DC49-BF2C-4E9CA3270492}">
      <dsp:nvSpPr>
        <dsp:cNvPr id="0" name=""/>
        <dsp:cNvSpPr/>
      </dsp:nvSpPr>
      <dsp:spPr>
        <a:xfrm>
          <a:off x="0" y="3196378"/>
          <a:ext cx="4937760" cy="922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774" tIns="34290" rIns="192024" bIns="34290" numCol="1" spcCol="1270" anchor="t" anchorCtr="0">
          <a:noAutofit/>
        </a:bodyPr>
        <a:lstStyle/>
        <a:p>
          <a:pPr marL="228600" lvl="1" indent="-228600" algn="l" defTabSz="933450">
            <a:lnSpc>
              <a:spcPct val="90000"/>
            </a:lnSpc>
            <a:spcBef>
              <a:spcPct val="0"/>
            </a:spcBef>
            <a:spcAft>
              <a:spcPct val="20000"/>
            </a:spcAft>
            <a:buNone/>
          </a:pPr>
          <a14:m xmlns:a14="http://schemas.microsoft.com/office/drawing/2010/main">
            <m:oMath xmlns:m="http://schemas.openxmlformats.org/officeDocument/2006/math">
              <m:r>
                <a:rPr lang="en-US" sz="2100" b="0" i="1" kern="1200" smtClean="0">
                  <a:solidFill>
                    <a:schemeClr val="bg1"/>
                  </a:solidFill>
                  <a:latin typeface="Cambria Math" panose="02040503050406030204" pitchFamily="18" charset="0"/>
                </a:rPr>
                <m:t>𝑝𝑟𝑜𝑝</m:t>
              </m:r>
              <m:r>
                <a:rPr lang="en-US" sz="2100" b="0" i="1" kern="1200" smtClean="0">
                  <a:solidFill>
                    <a:schemeClr val="bg1"/>
                  </a:solidFill>
                  <a:latin typeface="Cambria Math" panose="02040503050406030204" pitchFamily="18" charset="0"/>
                </a:rPr>
                <m:t>_</m:t>
              </m:r>
              <m:r>
                <a:rPr lang="en-US" sz="2100" b="0" i="1" kern="1200" smtClean="0">
                  <a:solidFill>
                    <a:schemeClr val="bg1"/>
                  </a:solidFill>
                  <a:latin typeface="Cambria Math" panose="02040503050406030204" pitchFamily="18" charset="0"/>
                </a:rPr>
                <m:t>𝑢𝑠𝑎𝑔𝑒</m:t>
              </m:r>
              <m:d>
                <m:dPr>
                  <m:begChr m:val="["/>
                  <m:endChr m:val="]"/>
                  <m:ctrlPr>
                    <a:rPr lang="en-US" sz="2100" b="0" i="1" kern="1200" smtClean="0">
                      <a:solidFill>
                        <a:schemeClr val="bg1"/>
                      </a:solidFill>
                      <a:latin typeface="Cambria Math" panose="02040503050406030204" pitchFamily="18" charset="0"/>
                    </a:rPr>
                  </m:ctrlPr>
                </m:dPr>
                <m:e>
                  <m:r>
                    <a:rPr lang="en-US" sz="2100" b="0" i="1" kern="1200" smtClean="0">
                      <a:solidFill>
                        <a:schemeClr val="bg1"/>
                      </a:solidFill>
                      <a:latin typeface="Cambria Math" panose="02040503050406030204" pitchFamily="18" charset="0"/>
                    </a:rPr>
                    <m:t>𝑖</m:t>
                  </m:r>
                </m:e>
              </m:d>
            </m:oMath>
          </a14:m>
          <a:r>
            <a:rPr lang="en-US" sz="2100" kern="1200" dirty="0">
              <a:solidFill>
                <a:schemeClr val="bg1"/>
              </a:solidFill>
            </a:rPr>
            <a:t> = </a:t>
          </a:r>
          <a14:m xmlns:a14="http://schemas.microsoft.com/office/drawing/2010/main">
            <m:oMath xmlns:m="http://schemas.openxmlformats.org/officeDocument/2006/math">
              <m:f>
                <m:fPr>
                  <m:ctrlPr>
                    <a:rPr lang="en-US" sz="2100" i="1" kern="1200" dirty="0" smtClean="0">
                      <a:solidFill>
                        <a:schemeClr val="bg1"/>
                      </a:solidFill>
                      <a:latin typeface="Cambria Math" panose="02040503050406030204" pitchFamily="18" charset="0"/>
                    </a:rPr>
                  </m:ctrlPr>
                </m:fPr>
                <m:num>
                  <m:r>
                    <a:rPr lang="en-US" sz="2100" b="0" i="1" kern="1200" dirty="0" smtClean="0">
                      <a:solidFill>
                        <a:schemeClr val="bg1"/>
                      </a:solidFill>
                      <a:latin typeface="Cambria Math" panose="02040503050406030204" pitchFamily="18" charset="0"/>
                    </a:rPr>
                    <m:t>𝑝𝑙𝑎𝑦</m:t>
                  </m:r>
                  <m:r>
                    <a:rPr lang="en-US" sz="2100" b="0" i="1" kern="1200" dirty="0" smtClean="0">
                      <a:solidFill>
                        <a:schemeClr val="bg1"/>
                      </a:solidFill>
                      <a:latin typeface="Cambria Math" panose="02040503050406030204" pitchFamily="18" charset="0"/>
                    </a:rPr>
                    <m:t> </m:t>
                  </m:r>
                  <m:r>
                    <a:rPr lang="en-US" sz="2100" b="0" i="1" kern="1200" dirty="0" smtClean="0">
                      <a:solidFill>
                        <a:schemeClr val="bg1"/>
                      </a:solidFill>
                      <a:latin typeface="Cambria Math" panose="02040503050406030204" pitchFamily="18" charset="0"/>
                    </a:rPr>
                    <m:t>𝑑𝑢𝑟𝑎𝑡𝑖𝑜𝑛</m:t>
                  </m:r>
                  <m:r>
                    <a:rPr lang="en-US" sz="2100" b="0" i="1" kern="1200" dirty="0" smtClean="0">
                      <a:solidFill>
                        <a:schemeClr val="bg1"/>
                      </a:solidFill>
                      <a:latin typeface="Cambria Math" panose="02040503050406030204" pitchFamily="18" charset="0"/>
                    </a:rPr>
                    <m:t>[</m:t>
                  </m:r>
                  <m:r>
                    <a:rPr lang="en-US" sz="2100" b="0" i="1" kern="1200" dirty="0" smtClean="0">
                      <a:solidFill>
                        <a:schemeClr val="bg1"/>
                      </a:solidFill>
                      <a:latin typeface="Cambria Math" panose="02040503050406030204" pitchFamily="18" charset="0"/>
                    </a:rPr>
                    <m:t>𝑖</m:t>
                  </m:r>
                  <m:r>
                    <a:rPr lang="en-US" sz="2100" b="0" i="1" kern="1200" dirty="0" smtClean="0">
                      <a:solidFill>
                        <a:schemeClr val="bg1"/>
                      </a:solidFill>
                      <a:latin typeface="Cambria Math" panose="02040503050406030204" pitchFamily="18" charset="0"/>
                    </a:rPr>
                    <m:t>]</m:t>
                  </m:r>
                </m:num>
                <m:den>
                  <m:r>
                    <a:rPr lang="en-US" sz="2100" b="0" i="1" kern="1200" dirty="0" smtClean="0">
                      <a:solidFill>
                        <a:schemeClr val="bg1"/>
                      </a:solidFill>
                      <a:latin typeface="Cambria Math" panose="02040503050406030204" pitchFamily="18" charset="0"/>
                    </a:rPr>
                    <m:t>𝑓𝑢𝑙𝑙</m:t>
                  </m:r>
                  <m:r>
                    <a:rPr lang="en-US" sz="2100" b="0" i="1" kern="1200" dirty="0" smtClean="0">
                      <a:solidFill>
                        <a:schemeClr val="bg1"/>
                      </a:solidFill>
                      <a:latin typeface="Cambria Math" panose="02040503050406030204" pitchFamily="18" charset="0"/>
                    </a:rPr>
                    <m:t> </m:t>
                  </m:r>
                  <m:r>
                    <a:rPr lang="en-US" sz="2100" b="0" i="1" kern="1200" dirty="0" smtClean="0">
                      <a:solidFill>
                        <a:schemeClr val="bg1"/>
                      </a:solidFill>
                      <a:latin typeface="Cambria Math" panose="02040503050406030204" pitchFamily="18" charset="0"/>
                    </a:rPr>
                    <m:t>𝑚𝑒𝑑𝑖𝑎</m:t>
                  </m:r>
                  <m:r>
                    <a:rPr lang="en-US" sz="2100" b="0" i="1" kern="1200" dirty="0" smtClean="0">
                      <a:solidFill>
                        <a:schemeClr val="bg1"/>
                      </a:solidFill>
                      <a:latin typeface="Cambria Math" panose="02040503050406030204" pitchFamily="18" charset="0"/>
                    </a:rPr>
                    <m:t> </m:t>
                  </m:r>
                  <m:r>
                    <a:rPr lang="en-US" sz="2100" b="0" i="1" kern="1200" dirty="0" smtClean="0">
                      <a:solidFill>
                        <a:schemeClr val="bg1"/>
                      </a:solidFill>
                      <a:latin typeface="Cambria Math" panose="02040503050406030204" pitchFamily="18" charset="0"/>
                    </a:rPr>
                    <m:t>𝑑𝑢𝑟𝑎𝑡𝑖𝑜𝑛</m:t>
                  </m:r>
                  <m:r>
                    <a:rPr lang="en-US" sz="2100" b="0" i="1" kern="1200" dirty="0" smtClean="0">
                      <a:solidFill>
                        <a:schemeClr val="bg1"/>
                      </a:solidFill>
                      <a:latin typeface="Cambria Math" panose="02040503050406030204" pitchFamily="18" charset="0"/>
                    </a:rPr>
                    <m:t>[</m:t>
                  </m:r>
                  <m:r>
                    <a:rPr lang="en-US" sz="2100" b="0" i="1" kern="1200" dirty="0" smtClean="0">
                      <a:solidFill>
                        <a:schemeClr val="bg1"/>
                      </a:solidFill>
                      <a:latin typeface="Cambria Math" panose="02040503050406030204" pitchFamily="18" charset="0"/>
                    </a:rPr>
                    <m:t>𝑖</m:t>
                  </m:r>
                  <m:r>
                    <a:rPr lang="en-US" sz="2100" b="0" i="1" kern="1200" dirty="0" smtClean="0">
                      <a:solidFill>
                        <a:schemeClr val="bg1"/>
                      </a:solidFill>
                      <a:latin typeface="Cambria Math" panose="02040503050406030204" pitchFamily="18" charset="0"/>
                    </a:rPr>
                    <m:t>]</m:t>
                  </m:r>
                </m:den>
              </m:f>
            </m:oMath>
          </a14:m>
          <a:endParaRPr lang="en-US" sz="2100" kern="1200" dirty="0">
            <a:solidFill>
              <a:schemeClr val="bg1"/>
            </a:solidFill>
          </a:endParaRPr>
        </a:p>
        <a:p>
          <a:pPr marL="228600" lvl="1" indent="-228600" algn="l" defTabSz="933450">
            <a:lnSpc>
              <a:spcPct val="90000"/>
            </a:lnSpc>
            <a:spcBef>
              <a:spcPct val="0"/>
            </a:spcBef>
            <a:spcAft>
              <a:spcPct val="20000"/>
            </a:spcAft>
            <a:buChar char="•"/>
          </a:pPr>
          <a:endParaRPr lang="en-US" sz="2100" kern="1200" dirty="0">
            <a:solidFill>
              <a:schemeClr val="bg1"/>
            </a:solidFill>
          </a:endParaRPr>
        </a:p>
      </dsp:txBody>
      <dsp:txXfrm>
        <a:off x="0" y="3196378"/>
        <a:ext cx="4937760" cy="922184"/>
      </dsp:txXfrm>
    </dsp:sp>
    <dsp:sp modelId="{117ADAED-8898-0D4F-AFD6-873CB7C891A7}">
      <dsp:nvSpPr>
        <dsp:cNvPr id="0" name=""/>
        <dsp:cNvSpPr/>
      </dsp:nvSpPr>
      <dsp:spPr>
        <a:xfrm>
          <a:off x="0" y="2395401"/>
          <a:ext cx="4937760" cy="631800"/>
        </a:xfrm>
        <a:prstGeom prst="roundRect">
          <a:avLst/>
        </a:prstGeom>
        <a:gradFill rotWithShape="0">
          <a:gsLst>
            <a:gs pos="0">
              <a:srgbClr val="121E46"/>
            </a:gs>
            <a:gs pos="100000">
              <a:schemeClr val="tx1">
                <a:lumMod val="85000"/>
                <a:lumOff val="1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Proportion Used</a:t>
          </a:r>
        </a:p>
      </dsp:txBody>
      <dsp:txXfrm>
        <a:off x="30842" y="2426243"/>
        <a:ext cx="4876076" cy="570116"/>
      </dsp:txXfrm>
    </dsp:sp>
    <dsp:sp modelId="{FB8202FC-F406-544B-8F35-150C2777D49A}">
      <dsp:nvSpPr>
        <dsp:cNvPr id="0" name=""/>
        <dsp:cNvSpPr/>
      </dsp:nvSpPr>
      <dsp:spPr>
        <a:xfrm>
          <a:off x="0" y="1218507"/>
          <a:ext cx="4937760" cy="810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774" tIns="34290" rIns="192024" bIns="34290" numCol="1" spcCol="1270" anchor="t" anchorCtr="0">
          <a:noAutofit/>
        </a:bodyPr>
        <a:lstStyle/>
        <a:p>
          <a:pPr marL="228600" lvl="1" indent="-228600" algn="l" defTabSz="933450">
            <a:lnSpc>
              <a:spcPct val="90000"/>
            </a:lnSpc>
            <a:spcBef>
              <a:spcPct val="0"/>
            </a:spcBef>
            <a:spcAft>
              <a:spcPct val="20000"/>
            </a:spcAft>
            <a:buNone/>
          </a:pPr>
          <a14:m xmlns:a14="http://schemas.microsoft.com/office/drawing/2010/main">
            <m:oMath xmlns:m="http://schemas.openxmlformats.org/officeDocument/2006/math">
              <m:r>
                <a:rPr lang="en-US" sz="2100" b="0" i="1" kern="1200" smtClean="0">
                  <a:solidFill>
                    <a:schemeClr val="bg1"/>
                  </a:solidFill>
                  <a:latin typeface="Cambria Math" panose="02040503050406030204" pitchFamily="18" charset="0"/>
                </a:rPr>
                <m:t>𝑝𝑟𝑜𝑝</m:t>
              </m:r>
              <m:r>
                <a:rPr lang="en-US" sz="2100" b="0" i="1" kern="1200" smtClean="0">
                  <a:solidFill>
                    <a:schemeClr val="bg1"/>
                  </a:solidFill>
                  <a:latin typeface="Cambria Math" panose="02040503050406030204" pitchFamily="18" charset="0"/>
                </a:rPr>
                <m:t>_</m:t>
              </m:r>
              <m:r>
                <a:rPr lang="en-US" sz="2100" b="0" i="1" kern="1200" smtClean="0">
                  <a:solidFill>
                    <a:schemeClr val="bg1"/>
                  </a:solidFill>
                  <a:latin typeface="Cambria Math" panose="02040503050406030204" pitchFamily="18" charset="0"/>
                </a:rPr>
                <m:t>𝑣𝑖𝑒𝑤</m:t>
              </m:r>
              <m:r>
                <a:rPr lang="en-US" sz="2100" b="0" i="1" kern="1200" smtClean="0">
                  <a:solidFill>
                    <a:schemeClr val="bg1"/>
                  </a:solidFill>
                  <a:latin typeface="Cambria Math" panose="02040503050406030204" pitchFamily="18" charset="0"/>
                </a:rPr>
                <m:t>[</m:t>
              </m:r>
              <m:r>
                <a:rPr lang="en-US" sz="2100" b="0" i="1" kern="1200" smtClean="0">
                  <a:solidFill>
                    <a:schemeClr val="bg1"/>
                  </a:solidFill>
                  <a:latin typeface="Cambria Math" panose="02040503050406030204" pitchFamily="18" charset="0"/>
                </a:rPr>
                <m:t>𝑖</m:t>
              </m:r>
              <m:r>
                <a:rPr lang="en-US" sz="2100" b="0" i="1" kern="1200" smtClean="0">
                  <a:solidFill>
                    <a:schemeClr val="bg1"/>
                  </a:solidFill>
                  <a:latin typeface="Cambria Math" panose="02040503050406030204" pitchFamily="18" charset="0"/>
                </a:rPr>
                <m:t>]</m:t>
              </m:r>
            </m:oMath>
          </a14:m>
          <a:r>
            <a:rPr lang="en-US" sz="2100" kern="1200" dirty="0">
              <a:solidFill>
                <a:schemeClr val="bg1"/>
              </a:solidFill>
            </a:rPr>
            <a:t>=</a:t>
          </a:r>
          <a14:m xmlns:a14="http://schemas.microsoft.com/office/drawing/2010/main">
            <m:oMath xmlns:m="http://schemas.openxmlformats.org/officeDocument/2006/math">
              <m:f>
                <m:fPr>
                  <m:ctrlPr>
                    <a:rPr lang="en-US" sz="2100" i="1" kern="1200" dirty="0" smtClean="0">
                      <a:solidFill>
                        <a:schemeClr val="bg1"/>
                      </a:solidFill>
                      <a:latin typeface="Cambria Math" panose="02040503050406030204" pitchFamily="18" charset="0"/>
                    </a:rPr>
                  </m:ctrlPr>
                </m:fPr>
                <m:num>
                  <m:r>
                    <a:rPr lang="en-US" sz="2100" b="0" i="1" kern="1200" dirty="0" smtClean="0">
                      <a:solidFill>
                        <a:schemeClr val="bg1"/>
                      </a:solidFill>
                      <a:latin typeface="Cambria Math" panose="02040503050406030204" pitchFamily="18" charset="0"/>
                    </a:rPr>
                    <m:t>𝑣𝑖𝑒𝑤𝑠</m:t>
                  </m:r>
                  <m:r>
                    <a:rPr lang="en-US" sz="2100" b="0" i="1" kern="1200" dirty="0" smtClean="0">
                      <a:solidFill>
                        <a:schemeClr val="bg1"/>
                      </a:solidFill>
                      <a:latin typeface="Cambria Math" panose="02040503050406030204" pitchFamily="18" charset="0"/>
                    </a:rPr>
                    <m:t>[</m:t>
                  </m:r>
                  <m:r>
                    <a:rPr lang="en-US" sz="2100" b="0" i="1" kern="1200" dirty="0" smtClean="0">
                      <a:solidFill>
                        <a:schemeClr val="bg1"/>
                      </a:solidFill>
                      <a:latin typeface="Cambria Math" panose="02040503050406030204" pitchFamily="18" charset="0"/>
                    </a:rPr>
                    <m:t>𝑖</m:t>
                  </m:r>
                  <m:r>
                    <a:rPr lang="en-US" sz="2100" b="0" i="1" kern="1200" dirty="0" smtClean="0">
                      <a:solidFill>
                        <a:schemeClr val="bg1"/>
                      </a:solidFill>
                      <a:latin typeface="Cambria Math" panose="02040503050406030204" pitchFamily="18" charset="0"/>
                    </a:rPr>
                    <m:t>]∙</m:t>
                  </m:r>
                  <m:d>
                    <m:dPr>
                      <m:begChr m:val="{"/>
                      <m:endChr m:val=""/>
                      <m:ctrlPr>
                        <a:rPr lang="en-US" sz="2100" b="0" i="1" kern="1200" dirty="0" smtClean="0">
                          <a:solidFill>
                            <a:schemeClr val="bg1"/>
                          </a:solidFill>
                          <a:latin typeface="Cambria Math" panose="02040503050406030204" pitchFamily="18" charset="0"/>
                          <a:ea typeface="Cambria Math" panose="02040503050406030204" pitchFamily="18" charset="0"/>
                        </a:rPr>
                      </m:ctrlPr>
                    </m:dPr>
                    <m:e>
                      <m:eqArr>
                        <m:eqArrPr>
                          <m:ctrlPr>
                            <a:rPr lang="en-US" sz="2100" b="0" i="1" kern="1200" dirty="0" smtClean="0">
                              <a:solidFill>
                                <a:schemeClr val="bg1"/>
                              </a:solidFill>
                              <a:latin typeface="Cambria Math" panose="02040503050406030204" pitchFamily="18" charset="0"/>
                              <a:ea typeface="Cambria Math" panose="02040503050406030204" pitchFamily="18" charset="0"/>
                            </a:rPr>
                          </m:ctrlPr>
                        </m:eqArrPr>
                        <m:e>
                          <m:r>
                            <a:rPr lang="en-US" sz="2100" b="0" i="1" kern="1200" dirty="0" smtClean="0">
                              <a:solidFill>
                                <a:schemeClr val="bg1"/>
                              </a:solidFill>
                              <a:latin typeface="Cambria Math" panose="02040503050406030204" pitchFamily="18" charset="0"/>
                              <a:ea typeface="Cambria Math" panose="02040503050406030204" pitchFamily="18" charset="0"/>
                            </a:rPr>
                            <m:t>1.5 </m:t>
                          </m:r>
                          <m:r>
                            <a:rPr lang="en-US" sz="2100" b="0" i="1" kern="1200" dirty="0" smtClean="0">
                              <a:solidFill>
                                <a:schemeClr val="bg1"/>
                              </a:solidFill>
                              <a:latin typeface="Cambria Math" panose="02040503050406030204" pitchFamily="18" charset="0"/>
                              <a:ea typeface="Cambria Math" panose="02040503050406030204" pitchFamily="18" charset="0"/>
                            </a:rPr>
                            <m:t>𝑖𝑓</m:t>
                          </m:r>
                          <m:r>
                            <a:rPr lang="en-US" sz="2100" b="0" i="1" kern="1200" dirty="0" smtClean="0">
                              <a:solidFill>
                                <a:schemeClr val="bg1"/>
                              </a:solidFill>
                              <a:latin typeface="Cambria Math" panose="02040503050406030204" pitchFamily="18" charset="0"/>
                              <a:ea typeface="Cambria Math" panose="02040503050406030204" pitchFamily="18" charset="0"/>
                            </a:rPr>
                            <m:t> </m:t>
                          </m:r>
                          <m:r>
                            <a:rPr lang="en-US" sz="2100" b="0" i="1" kern="1200" dirty="0" smtClean="0">
                              <a:solidFill>
                                <a:schemeClr val="bg1"/>
                              </a:solidFill>
                              <a:latin typeface="Cambria Math" panose="02040503050406030204" pitchFamily="18" charset="0"/>
                              <a:ea typeface="Cambria Math" panose="02040503050406030204" pitchFamily="18" charset="0"/>
                            </a:rPr>
                            <m:t>𝐵𝑢𝑠𝑖𝑛𝑒𝑠𝑠</m:t>
                          </m:r>
                          <m:r>
                            <a:rPr lang="en-US" sz="2100" b="0" i="1" kern="1200" dirty="0" smtClean="0">
                              <a:solidFill>
                                <a:schemeClr val="bg1"/>
                              </a:solidFill>
                              <a:latin typeface="Cambria Math" panose="02040503050406030204" pitchFamily="18" charset="0"/>
                              <a:ea typeface="Cambria Math" panose="02040503050406030204" pitchFamily="18" charset="0"/>
                            </a:rPr>
                            <m:t> </m:t>
                          </m:r>
                          <m:r>
                            <a:rPr lang="en-US" sz="2100" b="0" i="1" kern="1200" dirty="0" smtClean="0">
                              <a:solidFill>
                                <a:schemeClr val="bg1"/>
                              </a:solidFill>
                              <a:latin typeface="Cambria Math" panose="02040503050406030204" pitchFamily="18" charset="0"/>
                              <a:ea typeface="Cambria Math" panose="02040503050406030204" pitchFamily="18" charset="0"/>
                            </a:rPr>
                            <m:t>𝑐𝑙𝑎𝑠𝑠</m:t>
                          </m:r>
                        </m:e>
                        <m:e>
                          <m:r>
                            <a:rPr lang="en-US" sz="2100" b="0" i="1" kern="1200" dirty="0" smtClean="0">
                              <a:solidFill>
                                <a:schemeClr val="bg1"/>
                              </a:solidFill>
                              <a:latin typeface="Cambria Math" panose="02040503050406030204" pitchFamily="18" charset="0"/>
                              <a:ea typeface="Cambria Math" panose="02040503050406030204" pitchFamily="18" charset="0"/>
                            </a:rPr>
                            <m:t>1            </m:t>
                          </m:r>
                          <m:r>
                            <a:rPr lang="en-US" sz="2100" b="0" i="1" kern="1200" dirty="0" smtClean="0">
                              <a:solidFill>
                                <a:schemeClr val="bg1"/>
                              </a:solidFill>
                              <a:latin typeface="Cambria Math" panose="02040503050406030204" pitchFamily="18" charset="0"/>
                              <a:ea typeface="Cambria Math" panose="02040503050406030204" pitchFamily="18" charset="0"/>
                            </a:rPr>
                            <m:t>𝑂𝑡h𝑒𝑟𝑤𝑖𝑠𝑒</m:t>
                          </m:r>
                        </m:e>
                      </m:eqArr>
                    </m:e>
                  </m:d>
                </m:num>
                <m:den>
                  <m:r>
                    <a:rPr lang="en-US" sz="2100" b="0" i="1" kern="1200" dirty="0" smtClean="0">
                      <a:solidFill>
                        <a:schemeClr val="bg1"/>
                      </a:solidFill>
                      <a:latin typeface="Cambria Math" panose="02040503050406030204" pitchFamily="18" charset="0"/>
                      <a:ea typeface="Cambria Math" panose="02040503050406030204" pitchFamily="18" charset="0"/>
                    </a:rPr>
                    <m:t>(</m:t>
                  </m:r>
                  <m:r>
                    <a:rPr lang="en-US" sz="2100" b="0" i="1" kern="1200" dirty="0" smtClean="0">
                      <a:solidFill>
                        <a:schemeClr val="bg1"/>
                      </a:solidFill>
                      <a:latin typeface="Cambria Math" panose="02040503050406030204" pitchFamily="18" charset="0"/>
                      <a:ea typeface="Cambria Math" panose="02040503050406030204" pitchFamily="18" charset="0"/>
                    </a:rPr>
                    <m:t>𝑇𝑜𝑡𝑎𝑙</m:t>
                  </m:r>
                  <m:r>
                    <a:rPr lang="en-US" sz="2100" b="0" i="1" kern="1200" dirty="0" smtClean="0">
                      <a:solidFill>
                        <a:schemeClr val="bg1"/>
                      </a:solidFill>
                      <a:latin typeface="Cambria Math" panose="02040503050406030204" pitchFamily="18" charset="0"/>
                      <a:ea typeface="Cambria Math" panose="02040503050406030204" pitchFamily="18" charset="0"/>
                    </a:rPr>
                    <m:t> # </m:t>
                  </m:r>
                  <m:r>
                    <a:rPr lang="en-US" sz="2100" b="0" i="1" kern="1200" dirty="0" smtClean="0">
                      <a:solidFill>
                        <a:schemeClr val="bg1"/>
                      </a:solidFill>
                      <a:latin typeface="Cambria Math" panose="02040503050406030204" pitchFamily="18" charset="0"/>
                      <a:ea typeface="Cambria Math" panose="02040503050406030204" pitchFamily="18" charset="0"/>
                    </a:rPr>
                    <m:t>𝑜𝑓</m:t>
                  </m:r>
                  <m:r>
                    <a:rPr lang="en-US" sz="2100" b="0" i="1" kern="1200" dirty="0" smtClean="0">
                      <a:solidFill>
                        <a:schemeClr val="bg1"/>
                      </a:solidFill>
                      <a:latin typeface="Cambria Math" panose="02040503050406030204" pitchFamily="18" charset="0"/>
                      <a:ea typeface="Cambria Math" panose="02040503050406030204" pitchFamily="18" charset="0"/>
                    </a:rPr>
                    <m:t> </m:t>
                  </m:r>
                  <m:r>
                    <a:rPr lang="en-US" sz="2100" b="0" i="1" kern="1200" dirty="0" smtClean="0">
                      <a:solidFill>
                        <a:schemeClr val="bg1"/>
                      </a:solidFill>
                      <a:latin typeface="Cambria Math" panose="02040503050406030204" pitchFamily="18" charset="0"/>
                      <a:ea typeface="Cambria Math" panose="02040503050406030204" pitchFamily="18" charset="0"/>
                    </a:rPr>
                    <m:t>𝑣𝑖𝑒𝑤𝑠</m:t>
                  </m:r>
                  <m:r>
                    <a:rPr lang="en-US" sz="2100" b="0" i="1" kern="1200" dirty="0" smtClean="0">
                      <a:solidFill>
                        <a:schemeClr val="bg1"/>
                      </a:solidFill>
                      <a:latin typeface="Cambria Math" panose="02040503050406030204" pitchFamily="18" charset="0"/>
                      <a:ea typeface="Cambria Math" panose="02040503050406030204" pitchFamily="18" charset="0"/>
                    </a:rPr>
                    <m:t>) ∙</m:t>
                  </m:r>
                  <m:r>
                    <a:rPr lang="en-US" sz="2100" b="0" i="1" kern="1200" dirty="0" smtClean="0">
                      <a:solidFill>
                        <a:schemeClr val="bg1"/>
                      </a:solidFill>
                      <a:latin typeface="Cambria Math" panose="02040503050406030204" pitchFamily="18" charset="0"/>
                    </a:rPr>
                    <m:t>𝑐𝑦𝑐𝑙𝑒</m:t>
                  </m:r>
                  <m:r>
                    <a:rPr lang="en-US" sz="2100" b="0" i="1" kern="1200" dirty="0" smtClean="0">
                      <a:solidFill>
                        <a:schemeClr val="bg1"/>
                      </a:solidFill>
                      <a:latin typeface="Cambria Math" panose="02040503050406030204" pitchFamily="18" charset="0"/>
                    </a:rPr>
                    <m:t>[</m:t>
                  </m:r>
                  <m:r>
                    <a:rPr lang="en-US" sz="2100" b="0" i="1" kern="1200" dirty="0" smtClean="0">
                      <a:solidFill>
                        <a:schemeClr val="bg1"/>
                      </a:solidFill>
                      <a:latin typeface="Cambria Math" panose="02040503050406030204" pitchFamily="18" charset="0"/>
                    </a:rPr>
                    <m:t>𝑖</m:t>
                  </m:r>
                  <m:r>
                    <a:rPr lang="en-US" sz="2100" b="0" i="1" kern="1200" dirty="0" smtClean="0">
                      <a:solidFill>
                        <a:schemeClr val="bg1"/>
                      </a:solidFill>
                      <a:latin typeface="Cambria Math" panose="02040503050406030204" pitchFamily="18" charset="0"/>
                    </a:rPr>
                    <m:t>]</m:t>
                  </m:r>
                </m:den>
              </m:f>
            </m:oMath>
          </a14:m>
          <a:endParaRPr lang="en-US" sz="2100" kern="1200" dirty="0">
            <a:solidFill>
              <a:schemeClr val="bg1"/>
            </a:solidFill>
          </a:endParaRPr>
        </a:p>
      </dsp:txBody>
      <dsp:txXfrm>
        <a:off x="0" y="1218507"/>
        <a:ext cx="4937760" cy="81040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4e458e76e4_2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4e458e76e4_2_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4e458e76e4_2_1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149223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2057873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504637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1690416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1424109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7479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4068046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29</a:t>
            </a:fld>
            <a:endParaRPr/>
          </a:p>
        </p:txBody>
      </p:sp>
    </p:spTree>
    <p:extLst>
      <p:ext uri="{BB962C8B-B14F-4D97-AF65-F5344CB8AC3E}">
        <p14:creationId xmlns:p14="http://schemas.microsoft.com/office/powerpoint/2010/main" val="279736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2335908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31</a:t>
            </a:fld>
            <a:endParaRPr/>
          </a:p>
        </p:txBody>
      </p:sp>
    </p:spTree>
    <p:extLst>
      <p:ext uri="{BB962C8B-B14F-4D97-AF65-F5344CB8AC3E}">
        <p14:creationId xmlns:p14="http://schemas.microsoft.com/office/powerpoint/2010/main" val="1127179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280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2154125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1105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5473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328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4e458e76e4_2_22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4e458e76e4_2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9737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0907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5560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2940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2348896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361436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462248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41573755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9"/>
        <p:cNvGrpSpPr/>
        <p:nvPr/>
      </p:nvGrpSpPr>
      <p:grpSpPr>
        <a:xfrm>
          <a:off x="0" y="0"/>
          <a:ext cx="0" cy="0"/>
          <a:chOff x="0" y="0"/>
          <a:chExt cx="0" cy="0"/>
        </a:xfrm>
      </p:grpSpPr>
      <p:sp>
        <p:nvSpPr>
          <p:cNvPr id="60" name="Google Shape;60;p14"/>
          <p:cNvSpPr/>
          <p:nvPr/>
        </p:nvSpPr>
        <p:spPr>
          <a:xfrm>
            <a:off x="0" y="0"/>
            <a:ext cx="9144000" cy="5143500"/>
          </a:xfrm>
          <a:prstGeom prst="rect">
            <a:avLst/>
          </a:prstGeom>
          <a:solidFill>
            <a:srgbClr val="0E1E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61" name="Google Shape;61;p14"/>
          <p:cNvSpPr txBox="1">
            <a:spLocks noGrp="1"/>
          </p:cNvSpPr>
          <p:nvPr>
            <p:ph type="ctrTitle"/>
          </p:nvPr>
        </p:nvSpPr>
        <p:spPr>
          <a:xfrm>
            <a:off x="1143000" y="2176242"/>
            <a:ext cx="6858000" cy="47312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1800"/>
              <a:buFont typeface="Arial"/>
              <a:buNone/>
              <a:defRPr sz="18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4"/>
          <p:cNvSpPr txBox="1">
            <a:spLocks noGrp="1"/>
          </p:cNvSpPr>
          <p:nvPr>
            <p:ph type="subTitle" idx="1"/>
          </p:nvPr>
        </p:nvSpPr>
        <p:spPr>
          <a:xfrm>
            <a:off x="1143000" y="2649370"/>
            <a:ext cx="6858000" cy="277994"/>
          </a:xfrm>
          <a:prstGeom prst="rect">
            <a:avLst/>
          </a:prstGeom>
          <a:noFill/>
          <a:ln>
            <a:noFill/>
          </a:ln>
        </p:spPr>
        <p:txBody>
          <a:bodyPr spcFirstLastPara="1" wrap="square" lIns="91425" tIns="45700" rIns="91425" bIns="45700" anchor="ctr" anchorCtr="0"/>
          <a:lstStyle>
            <a:lvl1pPr lvl="0" algn="ctr">
              <a:lnSpc>
                <a:spcPct val="90000"/>
              </a:lnSpc>
              <a:spcBef>
                <a:spcPts val="750"/>
              </a:spcBef>
              <a:spcAft>
                <a:spcPts val="0"/>
              </a:spcAft>
              <a:buClr>
                <a:schemeClr val="lt1"/>
              </a:buClr>
              <a:buSzPts val="1050"/>
              <a:buNone/>
              <a:defRPr sz="1050">
                <a:solidFill>
                  <a:schemeClr val="lt1"/>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pic>
        <p:nvPicPr>
          <p:cNvPr id="63" name="Google Shape;63;p14"/>
          <p:cNvPicPr preferRelativeResize="0"/>
          <p:nvPr/>
        </p:nvPicPr>
        <p:blipFill rotWithShape="1">
          <a:blip r:embed="rId2">
            <a:alphaModFix/>
          </a:blip>
          <a:srcRect/>
          <a:stretch/>
        </p:blipFill>
        <p:spPr>
          <a:xfrm>
            <a:off x="4057650" y="982632"/>
            <a:ext cx="1028700" cy="374819"/>
          </a:xfrm>
          <a:prstGeom prst="rect">
            <a:avLst/>
          </a:prstGeom>
          <a:noFill/>
          <a:ln>
            <a:noFill/>
          </a:ln>
        </p:spPr>
      </p:pic>
      <p:sp>
        <p:nvSpPr>
          <p:cNvPr id="64" name="Google Shape;64;p14"/>
          <p:cNvSpPr txBox="1">
            <a:spLocks noGrp="1"/>
          </p:cNvSpPr>
          <p:nvPr>
            <p:ph type="body" idx="2"/>
          </p:nvPr>
        </p:nvSpPr>
        <p:spPr>
          <a:xfrm>
            <a:off x="1143000" y="2927365"/>
            <a:ext cx="6858000" cy="233072"/>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750"/>
              </a:spcBef>
              <a:spcAft>
                <a:spcPts val="0"/>
              </a:spcAft>
              <a:buClr>
                <a:schemeClr val="lt1"/>
              </a:buClr>
              <a:buSzPts val="1050"/>
              <a:buNone/>
              <a:defRPr sz="1050">
                <a:solidFill>
                  <a:schemeClr val="lt1"/>
                </a:solidFill>
              </a:defRPr>
            </a:lvl1pPr>
            <a:lvl2pPr marL="914400" lvl="1" indent="-228600" algn="ctr">
              <a:lnSpc>
                <a:spcPct val="90000"/>
              </a:lnSpc>
              <a:spcBef>
                <a:spcPts val="375"/>
              </a:spcBef>
              <a:spcAft>
                <a:spcPts val="0"/>
              </a:spcAft>
              <a:buClr>
                <a:schemeClr val="lt1"/>
              </a:buClr>
              <a:buSzPts val="1600"/>
              <a:buNone/>
              <a:defRPr>
                <a:solidFill>
                  <a:schemeClr val="lt1"/>
                </a:solidFill>
              </a:defRPr>
            </a:lvl2pPr>
            <a:lvl3pPr marL="1371600" lvl="2" indent="-228600" algn="ctr">
              <a:lnSpc>
                <a:spcPct val="90000"/>
              </a:lnSpc>
              <a:spcBef>
                <a:spcPts val="375"/>
              </a:spcBef>
              <a:spcAft>
                <a:spcPts val="0"/>
              </a:spcAft>
              <a:buClr>
                <a:schemeClr val="lt1"/>
              </a:buClr>
              <a:buSzPts val="1500"/>
              <a:buNone/>
              <a:defRPr>
                <a:solidFill>
                  <a:schemeClr val="lt1"/>
                </a:solidFill>
              </a:defRPr>
            </a:lvl3pPr>
            <a:lvl4pPr marL="1828800" lvl="3" indent="-228600" algn="ctr">
              <a:lnSpc>
                <a:spcPct val="90000"/>
              </a:lnSpc>
              <a:spcBef>
                <a:spcPts val="375"/>
              </a:spcBef>
              <a:spcAft>
                <a:spcPts val="0"/>
              </a:spcAft>
              <a:buClr>
                <a:schemeClr val="lt1"/>
              </a:buClr>
              <a:buSzPts val="1500"/>
              <a:buNone/>
              <a:defRPr>
                <a:solidFill>
                  <a:schemeClr val="lt1"/>
                </a:solidFill>
              </a:defRPr>
            </a:lvl4pPr>
            <a:lvl5pPr marL="2286000" lvl="4" indent="-228600" algn="ctr">
              <a:lnSpc>
                <a:spcPct val="90000"/>
              </a:lnSpc>
              <a:spcBef>
                <a:spcPts val="375"/>
              </a:spcBef>
              <a:spcAft>
                <a:spcPts val="0"/>
              </a:spcAft>
              <a:buClr>
                <a:schemeClr val="lt1"/>
              </a:buClr>
              <a:buSzPts val="1500"/>
              <a:buNone/>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65" name="Google Shape;65;p14"/>
          <p:cNvPicPr preferRelativeResize="0"/>
          <p:nvPr/>
        </p:nvPicPr>
        <p:blipFill rotWithShape="1">
          <a:blip r:embed="rId3">
            <a:alphaModFix/>
          </a:blip>
          <a:srcRect/>
          <a:stretch/>
        </p:blipFill>
        <p:spPr>
          <a:xfrm>
            <a:off x="2147613" y="4827175"/>
            <a:ext cx="4848774" cy="14402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RANSITION SLIDE - 3">
  <p:cSld name="TRANSITION SLIDE - 3">
    <p:spTree>
      <p:nvGrpSpPr>
        <p:cNvPr id="1" name="Shape 155"/>
        <p:cNvGrpSpPr/>
        <p:nvPr/>
      </p:nvGrpSpPr>
      <p:grpSpPr>
        <a:xfrm>
          <a:off x="0" y="0"/>
          <a:ext cx="0" cy="0"/>
          <a:chOff x="0" y="0"/>
          <a:chExt cx="0" cy="0"/>
        </a:xfrm>
      </p:grpSpPr>
      <p:sp>
        <p:nvSpPr>
          <p:cNvPr id="156" name="Google Shape;156;p27"/>
          <p:cNvSpPr/>
          <p:nvPr/>
        </p:nvSpPr>
        <p:spPr>
          <a:xfrm rot="5400000">
            <a:off x="2000252" y="-2000250"/>
            <a:ext cx="5143501" cy="91440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157" name="Google Shape;157;p2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8" name="Google Shape;158;p27"/>
          <p:cNvSpPr/>
          <p:nvPr/>
        </p:nvSpPr>
        <p:spPr>
          <a:xfrm rot="5400000">
            <a:off x="5003323" y="892835"/>
            <a:ext cx="86264" cy="819509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159" name="Google Shape;159;p27"/>
          <p:cNvPicPr preferRelativeResize="0"/>
          <p:nvPr/>
        </p:nvPicPr>
        <p:blipFill rotWithShape="1">
          <a:blip r:embed="rId3">
            <a:alphaModFix/>
          </a:blip>
          <a:srcRect/>
          <a:stretch/>
        </p:blipFill>
        <p:spPr>
          <a:xfrm>
            <a:off x="115846" y="4917088"/>
            <a:ext cx="722282" cy="115394"/>
          </a:xfrm>
          <a:prstGeom prst="rect">
            <a:avLst/>
          </a:prstGeom>
          <a:noFill/>
          <a:ln>
            <a:noFill/>
          </a:ln>
        </p:spPr>
      </p:pic>
      <p:sp>
        <p:nvSpPr>
          <p:cNvPr id="160" name="Google Shape;160;p27"/>
          <p:cNvSpPr txBox="1">
            <a:spLocks noGrp="1"/>
          </p:cNvSpPr>
          <p:nvPr>
            <p:ph type="ctrTitle"/>
          </p:nvPr>
        </p:nvSpPr>
        <p:spPr>
          <a:xfrm>
            <a:off x="1143000" y="2176242"/>
            <a:ext cx="6858000" cy="47312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1800"/>
              <a:buFont typeface="Arial"/>
              <a:buNone/>
              <a:defRPr sz="18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RANSITION SLIDE - 6">
  <p:cSld name="TRANSITION SLIDE - 6">
    <p:spTree>
      <p:nvGrpSpPr>
        <p:cNvPr id="1" name="Shape 173"/>
        <p:cNvGrpSpPr/>
        <p:nvPr/>
      </p:nvGrpSpPr>
      <p:grpSpPr>
        <a:xfrm>
          <a:off x="0" y="0"/>
          <a:ext cx="0" cy="0"/>
          <a:chOff x="0" y="0"/>
          <a:chExt cx="0" cy="0"/>
        </a:xfrm>
      </p:grpSpPr>
      <p:sp>
        <p:nvSpPr>
          <p:cNvPr id="174" name="Google Shape;174;p30"/>
          <p:cNvSpPr/>
          <p:nvPr/>
        </p:nvSpPr>
        <p:spPr>
          <a:xfrm rot="5400000">
            <a:off x="2000252" y="-2000250"/>
            <a:ext cx="5143501" cy="91440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175" name="Google Shape;175;p3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Google Shape;176;p30"/>
          <p:cNvSpPr/>
          <p:nvPr/>
        </p:nvSpPr>
        <p:spPr>
          <a:xfrm rot="5400000">
            <a:off x="5003323" y="892835"/>
            <a:ext cx="86264" cy="819509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177" name="Google Shape;177;p30"/>
          <p:cNvPicPr preferRelativeResize="0"/>
          <p:nvPr/>
        </p:nvPicPr>
        <p:blipFill rotWithShape="1">
          <a:blip r:embed="rId3">
            <a:alphaModFix/>
          </a:blip>
          <a:srcRect/>
          <a:stretch/>
        </p:blipFill>
        <p:spPr>
          <a:xfrm>
            <a:off x="115846" y="4917088"/>
            <a:ext cx="722282" cy="115394"/>
          </a:xfrm>
          <a:prstGeom prst="rect">
            <a:avLst/>
          </a:prstGeom>
          <a:noFill/>
          <a:ln>
            <a:noFill/>
          </a:ln>
        </p:spPr>
      </p:pic>
      <p:sp>
        <p:nvSpPr>
          <p:cNvPr id="178" name="Google Shape;178;p30"/>
          <p:cNvSpPr txBox="1">
            <a:spLocks noGrp="1"/>
          </p:cNvSpPr>
          <p:nvPr>
            <p:ph type="ctrTitle"/>
          </p:nvPr>
        </p:nvSpPr>
        <p:spPr>
          <a:xfrm>
            <a:off x="1143000" y="2176242"/>
            <a:ext cx="6858000" cy="47312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1800"/>
              <a:buFont typeface="Arial"/>
              <a:buNone/>
              <a:defRPr sz="18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4533A7-1435-3A44-9FA4-79245B728D5F}"/>
              </a:ext>
            </a:extLst>
          </p:cNvPr>
          <p:cNvSpPr>
            <a:spLocks noGrp="1"/>
          </p:cNvSpPr>
          <p:nvPr>
            <p:ph type="dt" sz="half" idx="10"/>
          </p:nvPr>
        </p:nvSpPr>
        <p:spPr/>
        <p:txBody>
          <a:bodyPr/>
          <a:lstStyle/>
          <a:p>
            <a:fld id="{7AF385A7-8EDC-2246-B2B2-090B01E737D0}" type="datetimeFigureOut">
              <a:rPr lang="en-US" smtClean="0"/>
              <a:t>5/14/19</a:t>
            </a:fld>
            <a:endParaRPr lang="en-US"/>
          </a:p>
        </p:txBody>
      </p:sp>
      <p:sp>
        <p:nvSpPr>
          <p:cNvPr id="3" name="Footer Placeholder 2">
            <a:extLst>
              <a:ext uri="{FF2B5EF4-FFF2-40B4-BE49-F238E27FC236}">
                <a16:creationId xmlns:a16="http://schemas.microsoft.com/office/drawing/2014/main" id="{52F7DC2C-C5F5-2643-866C-1B725D7716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E51415-7D37-3347-8F09-4218C012667D}"/>
              </a:ext>
            </a:extLst>
          </p:cNvPr>
          <p:cNvSpPr>
            <a:spLocks noGrp="1"/>
          </p:cNvSpPr>
          <p:nvPr>
            <p:ph type="sldNum" sz="quarter" idx="12"/>
          </p:nvPr>
        </p:nvSpPr>
        <p:spPr/>
        <p:txBody>
          <a:bodyPr/>
          <a:lstStyle/>
          <a:p>
            <a:fld id="{92478ACE-2CCA-574B-8C59-6F944C5027CC}" type="slidenum">
              <a:rPr lang="en-US" smtClean="0"/>
              <a:t>‹#›</a:t>
            </a:fld>
            <a:endParaRPr lang="en-US"/>
          </a:p>
        </p:txBody>
      </p:sp>
    </p:spTree>
    <p:extLst>
      <p:ext uri="{BB962C8B-B14F-4D97-AF65-F5344CB8AC3E}">
        <p14:creationId xmlns:p14="http://schemas.microsoft.com/office/powerpoint/2010/main" val="3619267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 PANASONIC BLUE" type="obj">
  <p:cSld name="OBJECT">
    <p:spTree>
      <p:nvGrpSpPr>
        <p:cNvPr id="1" name="Shape 66"/>
        <p:cNvGrpSpPr/>
        <p:nvPr/>
      </p:nvGrpSpPr>
      <p:grpSpPr>
        <a:xfrm>
          <a:off x="0" y="0"/>
          <a:ext cx="0" cy="0"/>
          <a:chOff x="0" y="0"/>
          <a:chExt cx="0" cy="0"/>
        </a:xfrm>
      </p:grpSpPr>
      <p:sp>
        <p:nvSpPr>
          <p:cNvPr id="67" name="Google Shape;67;p15"/>
          <p:cNvSpPr/>
          <p:nvPr/>
        </p:nvSpPr>
        <p:spPr>
          <a:xfrm rot="5400000">
            <a:off x="5003321" y="891803"/>
            <a:ext cx="86264" cy="8195094"/>
          </a:xfrm>
          <a:prstGeom prst="rect">
            <a:avLst/>
          </a:prstGeom>
          <a:solidFill>
            <a:srgbClr val="0A51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68" name="Google Shape;68;p15"/>
          <p:cNvSpPr/>
          <p:nvPr/>
        </p:nvSpPr>
        <p:spPr>
          <a:xfrm>
            <a:off x="0" y="2"/>
            <a:ext cx="90578" cy="685800"/>
          </a:xfrm>
          <a:prstGeom prst="rect">
            <a:avLst/>
          </a:prstGeom>
          <a:solidFill>
            <a:srgbClr val="0A51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69" name="Google Shape;69;p15"/>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5"/>
          <p:cNvSpPr txBox="1">
            <a:spLocks noGrp="1"/>
          </p:cNvSpPr>
          <p:nvPr>
            <p:ph type="body" idx="1"/>
          </p:nvPr>
        </p:nvSpPr>
        <p:spPr>
          <a:xfrm>
            <a:off x="339755" y="865788"/>
            <a:ext cx="8464492" cy="326350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1" name="Google Shape;71;p15"/>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5"/>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73" name="Google Shape;73;p15"/>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lvl="0" algn="r">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RANSITION SLIDE - 1">
  <p:cSld name="TRANSITION SLIDE - 1">
    <p:spTree>
      <p:nvGrpSpPr>
        <p:cNvPr id="1" name="Shape 80"/>
        <p:cNvGrpSpPr/>
        <p:nvPr/>
      </p:nvGrpSpPr>
      <p:grpSpPr>
        <a:xfrm>
          <a:off x="0" y="0"/>
          <a:ext cx="0" cy="0"/>
          <a:chOff x="0" y="0"/>
          <a:chExt cx="0" cy="0"/>
        </a:xfrm>
      </p:grpSpPr>
      <p:sp>
        <p:nvSpPr>
          <p:cNvPr id="81" name="Google Shape;81;p17"/>
          <p:cNvSpPr/>
          <p:nvPr/>
        </p:nvSpPr>
        <p:spPr>
          <a:xfrm rot="5400000">
            <a:off x="2000252" y="-2000250"/>
            <a:ext cx="5143501" cy="91440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82" name="Google Shape;82;p1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3" name="Google Shape;83;p17"/>
          <p:cNvSpPr/>
          <p:nvPr/>
        </p:nvSpPr>
        <p:spPr>
          <a:xfrm rot="5400000">
            <a:off x="5003323" y="892835"/>
            <a:ext cx="86264" cy="819509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84" name="Google Shape;84;p17"/>
          <p:cNvPicPr preferRelativeResize="0"/>
          <p:nvPr/>
        </p:nvPicPr>
        <p:blipFill rotWithShape="1">
          <a:blip r:embed="rId3">
            <a:alphaModFix/>
          </a:blip>
          <a:srcRect/>
          <a:stretch/>
        </p:blipFill>
        <p:spPr>
          <a:xfrm>
            <a:off x="115846" y="4917088"/>
            <a:ext cx="722282" cy="115394"/>
          </a:xfrm>
          <a:prstGeom prst="rect">
            <a:avLst/>
          </a:prstGeom>
          <a:noFill/>
          <a:ln>
            <a:noFill/>
          </a:ln>
        </p:spPr>
      </p:pic>
      <p:sp>
        <p:nvSpPr>
          <p:cNvPr id="85" name="Google Shape;85;p17"/>
          <p:cNvSpPr txBox="1">
            <a:spLocks noGrp="1"/>
          </p:cNvSpPr>
          <p:nvPr>
            <p:ph type="ctrTitle"/>
          </p:nvPr>
        </p:nvSpPr>
        <p:spPr>
          <a:xfrm>
            <a:off x="1143000" y="2176242"/>
            <a:ext cx="6858000" cy="47312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1800"/>
              <a:buFont typeface="Arial"/>
              <a:buNone/>
              <a:defRPr sz="18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 GREEN">
  <p:cSld name="CONTENT SLIDE - GREEN">
    <p:spTree>
      <p:nvGrpSpPr>
        <p:cNvPr id="1" name="Shape 86"/>
        <p:cNvGrpSpPr/>
        <p:nvPr/>
      </p:nvGrpSpPr>
      <p:grpSpPr>
        <a:xfrm>
          <a:off x="0" y="0"/>
          <a:ext cx="0" cy="0"/>
          <a:chOff x="0" y="0"/>
          <a:chExt cx="0" cy="0"/>
        </a:xfrm>
      </p:grpSpPr>
      <p:sp>
        <p:nvSpPr>
          <p:cNvPr id="87" name="Google Shape;87;p18"/>
          <p:cNvSpPr/>
          <p:nvPr/>
        </p:nvSpPr>
        <p:spPr>
          <a:xfrm rot="5400000">
            <a:off x="5003321" y="891803"/>
            <a:ext cx="86264" cy="8195094"/>
          </a:xfrm>
          <a:prstGeom prst="rect">
            <a:avLst/>
          </a:prstGeom>
          <a:solidFill>
            <a:srgbClr val="0F35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88" name="Google Shape;88;p18"/>
          <p:cNvSpPr/>
          <p:nvPr/>
        </p:nvSpPr>
        <p:spPr>
          <a:xfrm>
            <a:off x="0" y="2"/>
            <a:ext cx="90578" cy="685800"/>
          </a:xfrm>
          <a:prstGeom prst="rect">
            <a:avLst/>
          </a:prstGeom>
          <a:solidFill>
            <a:srgbClr val="0F35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89" name="Google Shape;89;p18"/>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8"/>
          <p:cNvSpPr txBox="1">
            <a:spLocks noGrp="1"/>
          </p:cNvSpPr>
          <p:nvPr>
            <p:ph type="body" idx="1"/>
          </p:nvPr>
        </p:nvSpPr>
        <p:spPr>
          <a:xfrm>
            <a:off x="339755" y="865788"/>
            <a:ext cx="8464492" cy="326350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1" name="Google Shape;91;p18"/>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8"/>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93" name="Google Shape;93;p18"/>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lvl="0" algn="r">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 LIGHT BLUE">
  <p:cSld name="CONTENT SLIDE - LIGHT BLUE">
    <p:spTree>
      <p:nvGrpSpPr>
        <p:cNvPr id="1" name="Shape 94"/>
        <p:cNvGrpSpPr/>
        <p:nvPr/>
      </p:nvGrpSpPr>
      <p:grpSpPr>
        <a:xfrm>
          <a:off x="0" y="0"/>
          <a:ext cx="0" cy="0"/>
          <a:chOff x="0" y="0"/>
          <a:chExt cx="0" cy="0"/>
        </a:xfrm>
      </p:grpSpPr>
      <p:sp>
        <p:nvSpPr>
          <p:cNvPr id="95" name="Google Shape;95;p19"/>
          <p:cNvSpPr/>
          <p:nvPr/>
        </p:nvSpPr>
        <p:spPr>
          <a:xfrm rot="5400000">
            <a:off x="5003321" y="891803"/>
            <a:ext cx="86264" cy="8195094"/>
          </a:xfrm>
          <a:prstGeom prst="rect">
            <a:avLst/>
          </a:prstGeom>
          <a:solidFill>
            <a:srgbClr val="8E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96" name="Google Shape;96;p19"/>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9"/>
          <p:cNvSpPr txBox="1">
            <a:spLocks noGrp="1"/>
          </p:cNvSpPr>
          <p:nvPr>
            <p:ph type="body" idx="1"/>
          </p:nvPr>
        </p:nvSpPr>
        <p:spPr>
          <a:xfrm>
            <a:off x="339755" y="865788"/>
            <a:ext cx="8464492" cy="326350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8" name="Google Shape;98;p19"/>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9"/>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19"/>
          <p:cNvSpPr/>
          <p:nvPr/>
        </p:nvSpPr>
        <p:spPr>
          <a:xfrm>
            <a:off x="1" y="1"/>
            <a:ext cx="90578" cy="685800"/>
          </a:xfrm>
          <a:prstGeom prst="rect">
            <a:avLst/>
          </a:prstGeom>
          <a:solidFill>
            <a:srgbClr val="8E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101" name="Google Shape;101;p19"/>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lvl="0" algn="r">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SLIDE - GOLD">
  <p:cSld name="CONTENT SLIDE - GOLD">
    <p:spTree>
      <p:nvGrpSpPr>
        <p:cNvPr id="1" name="Shape 118"/>
        <p:cNvGrpSpPr/>
        <p:nvPr/>
      </p:nvGrpSpPr>
      <p:grpSpPr>
        <a:xfrm>
          <a:off x="0" y="0"/>
          <a:ext cx="0" cy="0"/>
          <a:chOff x="0" y="0"/>
          <a:chExt cx="0" cy="0"/>
        </a:xfrm>
      </p:grpSpPr>
      <p:sp>
        <p:nvSpPr>
          <p:cNvPr id="119" name="Google Shape;119;p22"/>
          <p:cNvSpPr/>
          <p:nvPr/>
        </p:nvSpPr>
        <p:spPr>
          <a:xfrm rot="5400000">
            <a:off x="5003321" y="891803"/>
            <a:ext cx="86264" cy="8195094"/>
          </a:xfrm>
          <a:prstGeom prst="rect">
            <a:avLst/>
          </a:prstGeom>
          <a:solidFill>
            <a:srgbClr val="B785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120" name="Google Shape;120;p22"/>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2"/>
          <p:cNvSpPr txBox="1">
            <a:spLocks noGrp="1"/>
          </p:cNvSpPr>
          <p:nvPr>
            <p:ph type="body" idx="1"/>
          </p:nvPr>
        </p:nvSpPr>
        <p:spPr>
          <a:xfrm>
            <a:off x="339755" y="865788"/>
            <a:ext cx="8464492" cy="326350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2" name="Google Shape;122;p22"/>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2"/>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24" name="Google Shape;124;p22"/>
          <p:cNvSpPr/>
          <p:nvPr/>
        </p:nvSpPr>
        <p:spPr>
          <a:xfrm>
            <a:off x="0" y="2"/>
            <a:ext cx="90578" cy="685800"/>
          </a:xfrm>
          <a:prstGeom prst="rect">
            <a:avLst/>
          </a:prstGeom>
          <a:solidFill>
            <a:srgbClr val="B785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125" name="Google Shape;125;p22"/>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lvl="0" algn="r">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SLIDE - DARK BLUE">
  <p:cSld name="CONTENT SLIDE - DARK BLUE">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23"/>
          <p:cNvSpPr txBox="1">
            <a:spLocks noGrp="1"/>
          </p:cNvSpPr>
          <p:nvPr>
            <p:ph type="body" idx="1"/>
          </p:nvPr>
        </p:nvSpPr>
        <p:spPr>
          <a:xfrm>
            <a:off x="339755" y="865788"/>
            <a:ext cx="4013731" cy="326350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9" name="Google Shape;129;p23"/>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3"/>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31" name="Google Shape;131;p23"/>
          <p:cNvSpPr>
            <a:spLocks noGrp="1"/>
          </p:cNvSpPr>
          <p:nvPr>
            <p:ph type="pic" idx="2"/>
          </p:nvPr>
        </p:nvSpPr>
        <p:spPr>
          <a:xfrm>
            <a:off x="4660084" y="865188"/>
            <a:ext cx="4144191" cy="32639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2" name="Google Shape;132;p23"/>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lvl="0" algn="r">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CONTENT SLIDE - DARK BLUE">
  <p:cSld name="3_CONTENT SLIDE - DARK BLUE">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4"/>
          <p:cNvSpPr txBox="1">
            <a:spLocks noGrp="1"/>
          </p:cNvSpPr>
          <p:nvPr>
            <p:ph type="body" idx="1"/>
          </p:nvPr>
        </p:nvSpPr>
        <p:spPr>
          <a:xfrm>
            <a:off x="4790516" y="865788"/>
            <a:ext cx="4013731" cy="326350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6" name="Google Shape;136;p24"/>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4"/>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38" name="Google Shape;138;p24"/>
          <p:cNvSpPr>
            <a:spLocks noGrp="1"/>
          </p:cNvSpPr>
          <p:nvPr>
            <p:ph type="pic" idx="2"/>
          </p:nvPr>
        </p:nvSpPr>
        <p:spPr>
          <a:xfrm>
            <a:off x="339755" y="865188"/>
            <a:ext cx="4144191" cy="32639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9" name="Google Shape;139;p24"/>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lvl="0" algn="r">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CONTENT SLIDE - DARK BLUE">
  <p:cSld name="2_CONTENT SLIDE - DARK BLUE">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25"/>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5"/>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44" name="Google Shape;144;p25"/>
          <p:cNvSpPr>
            <a:spLocks noGrp="1"/>
          </p:cNvSpPr>
          <p:nvPr>
            <p:ph type="pic" idx="2"/>
          </p:nvPr>
        </p:nvSpPr>
        <p:spPr>
          <a:xfrm>
            <a:off x="4660084" y="865188"/>
            <a:ext cx="4144191" cy="32639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5" name="Google Shape;145;p25"/>
          <p:cNvSpPr>
            <a:spLocks noGrp="1"/>
          </p:cNvSpPr>
          <p:nvPr>
            <p:ph type="pic" idx="3"/>
          </p:nvPr>
        </p:nvSpPr>
        <p:spPr>
          <a:xfrm>
            <a:off x="339755" y="865188"/>
            <a:ext cx="4144191" cy="32639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6" name="Google Shape;146;p25"/>
          <p:cNvSpPr txBox="1">
            <a:spLocks noGrp="1"/>
          </p:cNvSpPr>
          <p:nvPr>
            <p:ph type="body" idx="1"/>
          </p:nvPr>
        </p:nvSpPr>
        <p:spPr>
          <a:xfrm>
            <a:off x="339725" y="4168775"/>
            <a:ext cx="4144963" cy="52546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dk1"/>
              </a:buClr>
              <a:buSzPts val="1000"/>
              <a:buNone/>
              <a:defRPr sz="1000"/>
            </a:lvl1pPr>
            <a:lvl2pPr marL="914400" lvl="1" indent="-228600" algn="l">
              <a:lnSpc>
                <a:spcPct val="90000"/>
              </a:lnSpc>
              <a:spcBef>
                <a:spcPts val="375"/>
              </a:spcBef>
              <a:spcAft>
                <a:spcPts val="0"/>
              </a:spcAft>
              <a:buClr>
                <a:schemeClr val="dk1"/>
              </a:buClr>
              <a:buSzPts val="1600"/>
              <a:buNone/>
              <a:defRPr/>
            </a:lvl2pPr>
            <a:lvl3pPr marL="1371600" lvl="2" indent="-228600" algn="l">
              <a:lnSpc>
                <a:spcPct val="90000"/>
              </a:lnSpc>
              <a:spcBef>
                <a:spcPts val="375"/>
              </a:spcBef>
              <a:spcAft>
                <a:spcPts val="0"/>
              </a:spcAft>
              <a:buClr>
                <a:schemeClr val="dk1"/>
              </a:buClr>
              <a:buSzPts val="1500"/>
              <a:buNone/>
              <a:defRPr/>
            </a:lvl3pPr>
            <a:lvl4pPr marL="1828800" lvl="3" indent="-228600" algn="l">
              <a:lnSpc>
                <a:spcPct val="90000"/>
              </a:lnSpc>
              <a:spcBef>
                <a:spcPts val="375"/>
              </a:spcBef>
              <a:spcAft>
                <a:spcPts val="0"/>
              </a:spcAft>
              <a:buClr>
                <a:schemeClr val="dk1"/>
              </a:buClr>
              <a:buSzPts val="1500"/>
              <a:buNone/>
              <a:defRPr/>
            </a:lvl4pPr>
            <a:lvl5pPr marL="2286000" lvl="4" indent="-228600" algn="l">
              <a:lnSpc>
                <a:spcPct val="90000"/>
              </a:lnSpc>
              <a:spcBef>
                <a:spcPts val="375"/>
              </a:spcBef>
              <a:spcAft>
                <a:spcPts val="0"/>
              </a:spcAft>
              <a:buClr>
                <a:schemeClr val="dk1"/>
              </a:buClr>
              <a:buSzPts val="15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7" name="Google Shape;147;p25"/>
          <p:cNvSpPr txBox="1">
            <a:spLocks noGrp="1"/>
          </p:cNvSpPr>
          <p:nvPr>
            <p:ph type="body" idx="4"/>
          </p:nvPr>
        </p:nvSpPr>
        <p:spPr>
          <a:xfrm>
            <a:off x="4659284" y="4168775"/>
            <a:ext cx="4144963" cy="52546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dk1"/>
              </a:buClr>
              <a:buSzPts val="1000"/>
              <a:buNone/>
              <a:defRPr sz="1000"/>
            </a:lvl1pPr>
            <a:lvl2pPr marL="914400" lvl="1" indent="-228600" algn="l">
              <a:lnSpc>
                <a:spcPct val="90000"/>
              </a:lnSpc>
              <a:spcBef>
                <a:spcPts val="375"/>
              </a:spcBef>
              <a:spcAft>
                <a:spcPts val="0"/>
              </a:spcAft>
              <a:buClr>
                <a:schemeClr val="dk1"/>
              </a:buClr>
              <a:buSzPts val="1600"/>
              <a:buNone/>
              <a:defRPr/>
            </a:lvl2pPr>
            <a:lvl3pPr marL="1371600" lvl="2" indent="-228600" algn="l">
              <a:lnSpc>
                <a:spcPct val="90000"/>
              </a:lnSpc>
              <a:spcBef>
                <a:spcPts val="375"/>
              </a:spcBef>
              <a:spcAft>
                <a:spcPts val="0"/>
              </a:spcAft>
              <a:buClr>
                <a:schemeClr val="dk1"/>
              </a:buClr>
              <a:buSzPts val="1500"/>
              <a:buNone/>
              <a:defRPr/>
            </a:lvl3pPr>
            <a:lvl4pPr marL="1828800" lvl="3" indent="-228600" algn="l">
              <a:lnSpc>
                <a:spcPct val="90000"/>
              </a:lnSpc>
              <a:spcBef>
                <a:spcPts val="375"/>
              </a:spcBef>
              <a:spcAft>
                <a:spcPts val="0"/>
              </a:spcAft>
              <a:buClr>
                <a:schemeClr val="dk1"/>
              </a:buClr>
              <a:buSzPts val="1500"/>
              <a:buNone/>
              <a:defRPr/>
            </a:lvl4pPr>
            <a:lvl5pPr marL="2286000" lvl="4" indent="-228600" algn="l">
              <a:lnSpc>
                <a:spcPct val="90000"/>
              </a:lnSpc>
              <a:spcBef>
                <a:spcPts val="375"/>
              </a:spcBef>
              <a:spcAft>
                <a:spcPts val="0"/>
              </a:spcAft>
              <a:buClr>
                <a:schemeClr val="dk1"/>
              </a:buClr>
              <a:buSzPts val="15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8" name="Google Shape;148;p25"/>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lvl="0" algn="r">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1E46">
            <a:alpha val="88000"/>
          </a:srgbClr>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339755" y="865788"/>
            <a:ext cx="8464492" cy="3263504"/>
          </a:xfrm>
          <a:prstGeom prst="rect">
            <a:avLst/>
          </a:prstGeom>
          <a:noFill/>
          <a:ln>
            <a:noFill/>
          </a:ln>
        </p:spPr>
        <p:txBody>
          <a:bodyPr spcFirstLastPara="1" wrap="square" lIns="91425" tIns="45700" rIns="91425" bIns="45700" anchor="t" anchorCtr="0"/>
          <a:lstStyle>
            <a:lvl1pPr marL="457200" marR="0" lvl="0" indent="-34290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13"/>
          <p:cNvSpPr/>
          <p:nvPr/>
        </p:nvSpPr>
        <p:spPr>
          <a:xfrm rot="5400000">
            <a:off x="5003321" y="891803"/>
            <a:ext cx="86264" cy="8195094"/>
          </a:xfrm>
          <a:prstGeom prst="rect">
            <a:avLst/>
          </a:prstGeom>
          <a:solidFill>
            <a:srgbClr val="0E1E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54" name="Google Shape;54;p13"/>
          <p:cNvSpPr/>
          <p:nvPr/>
        </p:nvSpPr>
        <p:spPr>
          <a:xfrm>
            <a:off x="1" y="1"/>
            <a:ext cx="90578" cy="685800"/>
          </a:xfrm>
          <a:prstGeom prst="rect">
            <a:avLst/>
          </a:prstGeom>
          <a:solidFill>
            <a:srgbClr val="0E1E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55" name="Google Shape;55;p13"/>
          <p:cNvPicPr preferRelativeResize="0"/>
          <p:nvPr/>
        </p:nvPicPr>
        <p:blipFill rotWithShape="1">
          <a:blip r:embed="rId14">
            <a:alphaModFix/>
          </a:blip>
          <a:srcRect/>
          <a:stretch/>
        </p:blipFill>
        <p:spPr>
          <a:xfrm>
            <a:off x="115846" y="4917088"/>
            <a:ext cx="722282" cy="115394"/>
          </a:xfrm>
          <a:prstGeom prst="rect">
            <a:avLst/>
          </a:prstGeom>
          <a:noFill/>
          <a:ln>
            <a:noFill/>
          </a:ln>
        </p:spPr>
      </p:pic>
      <p:sp>
        <p:nvSpPr>
          <p:cNvPr id="56" name="Google Shape;56;p13"/>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6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7" name="Google Shape;57;p13"/>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600" b="0" i="0" u="none" strike="noStrike" cap="none">
                <a:solidFill>
                  <a:schemeClr val="lt1"/>
                </a:solidFill>
                <a:latin typeface="Arial"/>
                <a:ea typeface="Arial"/>
                <a:cs typeface="Arial"/>
                <a:sym typeface="Arial"/>
              </a:defRPr>
            </a:lvl1pPr>
            <a:lvl2pPr marL="0" marR="0" lvl="1" indent="0" algn="r" rtl="0">
              <a:spcBef>
                <a:spcPts val="0"/>
              </a:spcBef>
              <a:buNone/>
              <a:defRPr sz="600" b="0" i="0" u="none" strike="noStrike" cap="none">
                <a:solidFill>
                  <a:schemeClr val="lt1"/>
                </a:solidFill>
                <a:latin typeface="Arial"/>
                <a:ea typeface="Arial"/>
                <a:cs typeface="Arial"/>
                <a:sym typeface="Arial"/>
              </a:defRPr>
            </a:lvl2pPr>
            <a:lvl3pPr marL="0" marR="0" lvl="2" indent="0" algn="r" rtl="0">
              <a:spcBef>
                <a:spcPts val="0"/>
              </a:spcBef>
              <a:buNone/>
              <a:defRPr sz="600" b="0" i="0" u="none" strike="noStrike" cap="none">
                <a:solidFill>
                  <a:schemeClr val="lt1"/>
                </a:solidFill>
                <a:latin typeface="Arial"/>
                <a:ea typeface="Arial"/>
                <a:cs typeface="Arial"/>
                <a:sym typeface="Arial"/>
              </a:defRPr>
            </a:lvl3pPr>
            <a:lvl4pPr marL="0" marR="0" lvl="3" indent="0" algn="r" rtl="0">
              <a:spcBef>
                <a:spcPts val="0"/>
              </a:spcBef>
              <a:buNone/>
              <a:defRPr sz="600" b="0" i="0" u="none" strike="noStrike" cap="none">
                <a:solidFill>
                  <a:schemeClr val="lt1"/>
                </a:solidFill>
                <a:latin typeface="Arial"/>
                <a:ea typeface="Arial"/>
                <a:cs typeface="Arial"/>
                <a:sym typeface="Arial"/>
              </a:defRPr>
            </a:lvl4pPr>
            <a:lvl5pPr marL="0" marR="0" lvl="4" indent="0" algn="r" rtl="0">
              <a:spcBef>
                <a:spcPts val="0"/>
              </a:spcBef>
              <a:buNone/>
              <a:defRPr sz="600" b="0" i="0" u="none" strike="noStrike" cap="none">
                <a:solidFill>
                  <a:schemeClr val="lt1"/>
                </a:solidFill>
                <a:latin typeface="Arial"/>
                <a:ea typeface="Arial"/>
                <a:cs typeface="Arial"/>
                <a:sym typeface="Arial"/>
              </a:defRPr>
            </a:lvl5pPr>
            <a:lvl6pPr marL="0" marR="0" lvl="5" indent="0" algn="r" rtl="0">
              <a:spcBef>
                <a:spcPts val="0"/>
              </a:spcBef>
              <a:buNone/>
              <a:defRPr sz="600" b="0" i="0" u="none" strike="noStrike" cap="none">
                <a:solidFill>
                  <a:schemeClr val="lt1"/>
                </a:solidFill>
                <a:latin typeface="Arial"/>
                <a:ea typeface="Arial"/>
                <a:cs typeface="Arial"/>
                <a:sym typeface="Arial"/>
              </a:defRPr>
            </a:lvl6pPr>
            <a:lvl7pPr marL="0" marR="0" lvl="6" indent="0" algn="r" rtl="0">
              <a:spcBef>
                <a:spcPts val="0"/>
              </a:spcBef>
              <a:buNone/>
              <a:defRPr sz="600" b="0" i="0" u="none" strike="noStrike" cap="none">
                <a:solidFill>
                  <a:schemeClr val="lt1"/>
                </a:solidFill>
                <a:latin typeface="Arial"/>
                <a:ea typeface="Arial"/>
                <a:cs typeface="Arial"/>
                <a:sym typeface="Arial"/>
              </a:defRPr>
            </a:lvl7pPr>
            <a:lvl8pPr marL="0" marR="0" lvl="7" indent="0" algn="r" rtl="0">
              <a:spcBef>
                <a:spcPts val="0"/>
              </a:spcBef>
              <a:buNone/>
              <a:defRPr sz="600" b="0" i="0" u="none" strike="noStrike" cap="none">
                <a:solidFill>
                  <a:schemeClr val="lt1"/>
                </a:solidFill>
                <a:latin typeface="Arial"/>
                <a:ea typeface="Arial"/>
                <a:cs typeface="Arial"/>
                <a:sym typeface="Arial"/>
              </a:defRPr>
            </a:lvl8pPr>
            <a:lvl9pPr marL="0" marR="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13"/>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6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2" r:id="rId3"/>
    <p:sldLayoutId id="2147483663" r:id="rId4"/>
    <p:sldLayoutId id="2147483664" r:id="rId5"/>
    <p:sldLayoutId id="2147483667" r:id="rId6"/>
    <p:sldLayoutId id="2147483668" r:id="rId7"/>
    <p:sldLayoutId id="2147483669" r:id="rId8"/>
    <p:sldLayoutId id="2147483670" r:id="rId9"/>
    <p:sldLayoutId id="2147483672" r:id="rId10"/>
    <p:sldLayoutId id="2147483675" r:id="rId11"/>
    <p:sldLayoutId id="2147483678"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8.emf"/><Relationship Id="rId4" Type="http://schemas.openxmlformats.org/officeDocument/2006/relationships/image" Target="../media/image17.emf"/></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6.emf"/><Relationship Id="rId5" Type="http://schemas.openxmlformats.org/officeDocument/2006/relationships/image" Target="../media/image21.emf"/><Relationship Id="rId4" Type="http://schemas.openxmlformats.org/officeDocument/2006/relationships/image" Target="../media/image20.emf"/></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6.emf"/><Relationship Id="rId4" Type="http://schemas.openxmlformats.org/officeDocument/2006/relationships/image" Target="../media/image23.emf"/></Relationships>
</file>

<file path=ppt/slides/_rels/slide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6.emf"/></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30.emf"/></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3.emf"/></Relationships>
</file>

<file path=ppt/slides/_rels/slide3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ctrTitle"/>
          </p:nvPr>
        </p:nvSpPr>
        <p:spPr>
          <a:xfrm>
            <a:off x="1143000" y="1932614"/>
            <a:ext cx="6858000" cy="47312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1800"/>
              <a:buFont typeface="Arial"/>
              <a:buNone/>
            </a:pPr>
            <a:r>
              <a:rPr lang="en" sz="3600" dirty="0">
                <a:latin typeface="Cordia New" panose="020B0304020202020204" pitchFamily="34" charset="-34"/>
                <a:cs typeface="Cordia New" panose="020B0304020202020204" pitchFamily="34" charset="-34"/>
              </a:rPr>
              <a:t>Media Content Optimization</a:t>
            </a:r>
            <a:endParaRPr sz="3600" dirty="0">
              <a:latin typeface="Cordia New" panose="020B0304020202020204" pitchFamily="34" charset="-34"/>
              <a:cs typeface="Cordia New" panose="020B0304020202020204" pitchFamily="34" charset="-34"/>
            </a:endParaRPr>
          </a:p>
        </p:txBody>
      </p:sp>
      <p:sp>
        <p:nvSpPr>
          <p:cNvPr id="185" name="Google Shape;185;p31"/>
          <p:cNvSpPr txBox="1">
            <a:spLocks noGrp="1"/>
          </p:cNvSpPr>
          <p:nvPr>
            <p:ph type="subTitle" idx="1"/>
          </p:nvPr>
        </p:nvSpPr>
        <p:spPr>
          <a:xfrm>
            <a:off x="3793671" y="2405743"/>
            <a:ext cx="1556657" cy="2154478"/>
          </a:xfrm>
          <a:prstGeom prst="rect">
            <a:avLst/>
          </a:prstGeom>
          <a:noFill/>
          <a:ln>
            <a:noFill/>
          </a:ln>
        </p:spPr>
        <p:txBody>
          <a:bodyPr spcFirstLastPara="1" wrap="square" lIns="91425" tIns="45700" rIns="91425" bIns="45700" anchor="ctr" anchorCtr="0">
            <a:noAutofit/>
          </a:bodyPr>
          <a:lstStyle/>
          <a:p>
            <a:r>
              <a:rPr lang="en-US" sz="1400" dirty="0">
                <a:latin typeface="Cordia New" panose="020B0304020202020204" pitchFamily="34" charset="-34"/>
                <a:cs typeface="Cordia New" panose="020B0304020202020204" pitchFamily="34" charset="-34"/>
              </a:rPr>
              <a:t>Louis Bensard</a:t>
            </a:r>
          </a:p>
          <a:p>
            <a:r>
              <a:rPr lang="en-US" sz="1400" dirty="0">
                <a:latin typeface="Cordia New" panose="020B0304020202020204" pitchFamily="34" charset="-34"/>
                <a:cs typeface="Cordia New" panose="020B0304020202020204" pitchFamily="34" charset="-34"/>
              </a:rPr>
              <a:t>Roxxanne Hobart</a:t>
            </a:r>
          </a:p>
          <a:p>
            <a:r>
              <a:rPr lang="en-US" sz="1400" dirty="0">
                <a:latin typeface="Cordia New" panose="020B0304020202020204" pitchFamily="34" charset="-34"/>
                <a:cs typeface="Cordia New" panose="020B0304020202020204" pitchFamily="34" charset="-34"/>
              </a:rPr>
              <a:t>Kevin Mori</a:t>
            </a:r>
          </a:p>
          <a:p>
            <a:r>
              <a:rPr lang="en-US" sz="1400" dirty="0">
                <a:latin typeface="Cordia New" panose="020B0304020202020204" pitchFamily="34" charset="-34"/>
                <a:cs typeface="Cordia New" panose="020B0304020202020204" pitchFamily="34" charset="-34"/>
              </a:rPr>
              <a:t>Mydoris Soto</a:t>
            </a:r>
          </a:p>
          <a:p>
            <a:r>
              <a:rPr lang="en-US" sz="1400" dirty="0">
                <a:latin typeface="Cordia New" panose="020B0304020202020204" pitchFamily="34" charset="-34"/>
                <a:cs typeface="Cordia New" panose="020B0304020202020204" pitchFamily="34" charset="-34"/>
              </a:rPr>
              <a:t>WanYi Dai</a:t>
            </a:r>
          </a:p>
          <a:p>
            <a:r>
              <a:rPr lang="en-US" sz="1400" dirty="0">
                <a:latin typeface="Cordia New" panose="020B0304020202020204" pitchFamily="34" charset="-34"/>
                <a:cs typeface="Cordia New" panose="020B0304020202020204" pitchFamily="34" charset="-34"/>
              </a:rPr>
              <a:t>Ping Zhao</a:t>
            </a:r>
          </a:p>
          <a:p>
            <a:r>
              <a:rPr lang="en-US" sz="1400" dirty="0">
                <a:latin typeface="Cordia New" panose="020B0304020202020204" pitchFamily="34" charset="-34"/>
                <a:cs typeface="Cordia New" panose="020B0304020202020204" pitchFamily="34" charset="-34"/>
              </a:rPr>
              <a:t>Nuno Malta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10" name="Title 1">
            <a:extLst>
              <a:ext uri="{FF2B5EF4-FFF2-40B4-BE49-F238E27FC236}">
                <a16:creationId xmlns:a16="http://schemas.microsoft.com/office/drawing/2014/main" id="{F29AE37E-9C06-1B41-A5DA-8024996E6AAE}"/>
              </a:ext>
            </a:extLst>
          </p:cNvPr>
          <p:cNvSpPr>
            <a:spLocks noGrp="1"/>
          </p:cNvSpPr>
          <p:nvPr>
            <p:ph type="title"/>
          </p:nvPr>
        </p:nvSpPr>
        <p:spPr>
          <a:xfrm>
            <a:off x="1315818" y="-11412"/>
            <a:ext cx="6336255" cy="685800"/>
          </a:xfrm>
        </p:spPr>
        <p:txBody>
          <a:bodyPr/>
          <a:lstStyle/>
          <a:p>
            <a:pPr algn="ctr"/>
            <a:r>
              <a:rPr lang="en-US" sz="2800" dirty="0">
                <a:solidFill>
                  <a:schemeClr val="bg1"/>
                </a:solidFill>
                <a:latin typeface="Cordia New" panose="020B0304020202020204" pitchFamily="34" charset="-34"/>
                <a:cs typeface="Cordia New" panose="020B0304020202020204" pitchFamily="34" charset="-34"/>
              </a:rPr>
              <a:t>A-List Actors:</a:t>
            </a: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10</a:t>
            </a:fld>
            <a:endParaRPr/>
          </a:p>
        </p:txBody>
      </p:sp>
      <p:graphicFrame>
        <p:nvGraphicFramePr>
          <p:cNvPr id="12" name="Table 11">
            <a:extLst>
              <a:ext uri="{FF2B5EF4-FFF2-40B4-BE49-F238E27FC236}">
                <a16:creationId xmlns:a16="http://schemas.microsoft.com/office/drawing/2014/main" id="{6C0C09AB-E7CE-D04E-AB6A-DF7471537115}"/>
              </a:ext>
            </a:extLst>
          </p:cNvPr>
          <p:cNvGraphicFramePr>
            <a:graphicFrameLocks noGrp="1"/>
          </p:cNvGraphicFramePr>
          <p:nvPr>
            <p:extLst>
              <p:ext uri="{D42A27DB-BD31-4B8C-83A1-F6EECF244321}">
                <p14:modId xmlns:p14="http://schemas.microsoft.com/office/powerpoint/2010/main" val="915574057"/>
              </p:ext>
            </p:extLst>
          </p:nvPr>
        </p:nvGraphicFramePr>
        <p:xfrm>
          <a:off x="153218" y="934692"/>
          <a:ext cx="8879844" cy="3362100"/>
        </p:xfrm>
        <a:graphic>
          <a:graphicData uri="http://schemas.openxmlformats.org/drawingml/2006/table">
            <a:tbl>
              <a:tblPr>
                <a:tableStyleId>{3C2FFA5D-87B4-456A-9821-1D502468CF0F}</a:tableStyleId>
              </a:tblPr>
              <a:tblGrid>
                <a:gridCol w="2716230">
                  <a:extLst>
                    <a:ext uri="{9D8B030D-6E8A-4147-A177-3AD203B41FA5}">
                      <a16:colId xmlns:a16="http://schemas.microsoft.com/office/drawing/2014/main" val="2592128138"/>
                    </a:ext>
                  </a:extLst>
                </a:gridCol>
                <a:gridCol w="852256">
                  <a:extLst>
                    <a:ext uri="{9D8B030D-6E8A-4147-A177-3AD203B41FA5}">
                      <a16:colId xmlns:a16="http://schemas.microsoft.com/office/drawing/2014/main" val="756150633"/>
                    </a:ext>
                  </a:extLst>
                </a:gridCol>
                <a:gridCol w="976544">
                  <a:extLst>
                    <a:ext uri="{9D8B030D-6E8A-4147-A177-3AD203B41FA5}">
                      <a16:colId xmlns:a16="http://schemas.microsoft.com/office/drawing/2014/main" val="2402930160"/>
                    </a:ext>
                  </a:extLst>
                </a:gridCol>
                <a:gridCol w="682602">
                  <a:extLst>
                    <a:ext uri="{9D8B030D-6E8A-4147-A177-3AD203B41FA5}">
                      <a16:colId xmlns:a16="http://schemas.microsoft.com/office/drawing/2014/main" val="255533047"/>
                    </a:ext>
                  </a:extLst>
                </a:gridCol>
                <a:gridCol w="733027">
                  <a:extLst>
                    <a:ext uri="{9D8B030D-6E8A-4147-A177-3AD203B41FA5}">
                      <a16:colId xmlns:a16="http://schemas.microsoft.com/office/drawing/2014/main" val="2713714967"/>
                    </a:ext>
                  </a:extLst>
                </a:gridCol>
                <a:gridCol w="831452">
                  <a:extLst>
                    <a:ext uri="{9D8B030D-6E8A-4147-A177-3AD203B41FA5}">
                      <a16:colId xmlns:a16="http://schemas.microsoft.com/office/drawing/2014/main" val="1667309788"/>
                    </a:ext>
                  </a:extLst>
                </a:gridCol>
                <a:gridCol w="1126727">
                  <a:extLst>
                    <a:ext uri="{9D8B030D-6E8A-4147-A177-3AD203B41FA5}">
                      <a16:colId xmlns:a16="http://schemas.microsoft.com/office/drawing/2014/main" val="2682391571"/>
                    </a:ext>
                  </a:extLst>
                </a:gridCol>
                <a:gridCol w="961006">
                  <a:extLst>
                    <a:ext uri="{9D8B030D-6E8A-4147-A177-3AD203B41FA5}">
                      <a16:colId xmlns:a16="http://schemas.microsoft.com/office/drawing/2014/main" val="2636870556"/>
                    </a:ext>
                  </a:extLst>
                </a:gridCol>
              </a:tblGrid>
              <a:tr h="383229">
                <a:tc>
                  <a:txBody>
                    <a:bodyPr/>
                    <a:lstStyle/>
                    <a:p>
                      <a:pPr algn="ctr"/>
                      <a:r>
                        <a:rPr lang="en-US" sz="1800" b="1" dirty="0">
                          <a:effectLst/>
                          <a:latin typeface="Cordia New" panose="020B0304020202020204" pitchFamily="34" charset="-34"/>
                          <a:cs typeface="Cordia New" panose="020B0304020202020204" pitchFamily="34" charset="-34"/>
                        </a:rPr>
                        <a:t>mediaTitle</a:t>
                      </a:r>
                    </a:p>
                  </a:txBody>
                  <a:tcPr marL="11707" marR="11707" marT="11707" marB="11707"/>
                </a:tc>
                <a:tc>
                  <a:txBody>
                    <a:bodyPr/>
                    <a:lstStyle/>
                    <a:p>
                      <a:pPr algn="ctr"/>
                      <a:r>
                        <a:rPr lang="en-US" sz="1800" b="1" dirty="0">
                          <a:effectLst/>
                          <a:latin typeface="Cordia New" panose="020B0304020202020204" pitchFamily="34" charset="-34"/>
                          <a:cs typeface="Cordia New" panose="020B0304020202020204" pitchFamily="34" charset="-34"/>
                        </a:rPr>
                        <a:t>a_list_qty</a:t>
                      </a:r>
                    </a:p>
                  </a:txBody>
                  <a:tcPr marL="11707" marR="11707" marT="11707" marB="11707">
                    <a:solidFill>
                      <a:srgbClr val="6CD98C"/>
                    </a:solidFill>
                  </a:tcPr>
                </a:tc>
                <a:tc>
                  <a:txBody>
                    <a:bodyPr/>
                    <a:lstStyle/>
                    <a:p>
                      <a:pPr algn="ctr"/>
                      <a:r>
                        <a:rPr lang="en-US" sz="1800" b="1" dirty="0">
                          <a:effectLst/>
                          <a:latin typeface="Cordia New" panose="020B0304020202020204" pitchFamily="34" charset="-34"/>
                          <a:cs typeface="Cordia New" panose="020B0304020202020204" pitchFamily="34" charset="-34"/>
                        </a:rPr>
                        <a:t>contenttype</a:t>
                      </a:r>
                    </a:p>
                  </a:txBody>
                  <a:tcPr marL="11707" marR="11707" marT="11707" marB="11707"/>
                </a:tc>
                <a:tc>
                  <a:txBody>
                    <a:bodyPr/>
                    <a:lstStyle/>
                    <a:p>
                      <a:pPr algn="ctr"/>
                      <a:r>
                        <a:rPr lang="en-US" sz="1800" b="1" dirty="0">
                          <a:effectLst/>
                          <a:latin typeface="Cordia New" panose="020B0304020202020204" pitchFamily="34" charset="-34"/>
                          <a:cs typeface="Cordia New" panose="020B0304020202020204" pitchFamily="34" charset="-34"/>
                        </a:rPr>
                        <a:t>Year</a:t>
                      </a:r>
                    </a:p>
                  </a:txBody>
                  <a:tcPr marL="11707" marR="11707" marT="11707" marB="11707"/>
                </a:tc>
                <a:tc>
                  <a:txBody>
                    <a:bodyPr/>
                    <a:lstStyle/>
                    <a:p>
                      <a:pPr algn="ctr"/>
                      <a:r>
                        <a:rPr lang="en-US" sz="1800" b="1" dirty="0">
                          <a:effectLst/>
                          <a:latin typeface="Cordia New" panose="020B0304020202020204" pitchFamily="34" charset="-34"/>
                          <a:cs typeface="Cordia New" panose="020B0304020202020204" pitchFamily="34" charset="-34"/>
                        </a:rPr>
                        <a:t>genre</a:t>
                      </a:r>
                    </a:p>
                  </a:txBody>
                  <a:tcPr marL="11707" marR="11707" marT="11707" marB="11707"/>
                </a:tc>
                <a:tc>
                  <a:txBody>
                    <a:bodyPr/>
                    <a:lstStyle/>
                    <a:p>
                      <a:pPr algn="ctr"/>
                      <a:r>
                        <a:rPr lang="en-US" sz="1800" b="1" dirty="0">
                          <a:effectLst/>
                          <a:latin typeface="Cordia New" panose="020B0304020202020204" pitchFamily="34" charset="-34"/>
                          <a:cs typeface="Cordia New" panose="020B0304020202020204" pitchFamily="34" charset="-34"/>
                        </a:rPr>
                        <a:t>ratingDes</a:t>
                      </a:r>
                    </a:p>
                  </a:txBody>
                  <a:tcPr marL="11707" marR="11707" marT="11707" marB="11707"/>
                </a:tc>
                <a:tc>
                  <a:txBody>
                    <a:bodyPr/>
                    <a:lstStyle/>
                    <a:p>
                      <a:pPr algn="ctr"/>
                      <a:r>
                        <a:rPr lang="en-US" sz="1800" b="1" dirty="0">
                          <a:effectLst/>
                          <a:latin typeface="Cordia New" panose="020B0304020202020204" pitchFamily="34" charset="-34"/>
                          <a:cs typeface="Cordia New" panose="020B0304020202020204" pitchFamily="34" charset="-34"/>
                        </a:rPr>
                        <a:t>Country Zone</a:t>
                      </a:r>
                    </a:p>
                  </a:txBody>
                  <a:tcPr marL="11707" marR="11707" marT="11707" marB="11707"/>
                </a:tc>
                <a:tc>
                  <a:txBody>
                    <a:bodyPr/>
                    <a:lstStyle/>
                    <a:p>
                      <a:pPr algn="ctr"/>
                      <a:r>
                        <a:rPr lang="en-US" sz="1800" b="1" dirty="0">
                          <a:effectLst/>
                          <a:latin typeface="Cordia New" panose="020B0304020202020204" pitchFamily="34" charset="-34"/>
                          <a:cs typeface="Cordia New" panose="020B0304020202020204" pitchFamily="34" charset="-34"/>
                        </a:rPr>
                        <a:t>peopleScore</a:t>
                      </a:r>
                    </a:p>
                  </a:txBody>
                  <a:tcPr marL="11707" marR="11707" marT="11707" marB="11707"/>
                </a:tc>
                <a:extLst>
                  <a:ext uri="{0D108BD9-81ED-4DB2-BD59-A6C34878D82A}">
                    <a16:rowId xmlns:a16="http://schemas.microsoft.com/office/drawing/2014/main" val="3083908295"/>
                  </a:ext>
                </a:extLst>
              </a:tr>
              <a:tr h="383229">
                <a:tc>
                  <a:txBody>
                    <a:bodyPr/>
                    <a:lstStyle/>
                    <a:p>
                      <a:pPr algn="ctr"/>
                      <a:r>
                        <a:rPr lang="en-US" sz="1800" dirty="0">
                          <a:effectLst/>
                          <a:latin typeface="Cordia New" panose="020B0304020202020204" pitchFamily="34" charset="-34"/>
                          <a:cs typeface="Cordia New" panose="020B0304020202020204" pitchFamily="34" charset="-34"/>
                        </a:rPr>
                        <a:t>Avengers: Infinity War</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5</a:t>
                      </a:r>
                    </a:p>
                  </a:txBody>
                  <a:tcPr marL="11707" marR="11707" marT="11707" marB="11707">
                    <a:solidFill>
                      <a:srgbClr val="6CD98C"/>
                    </a:solidFill>
                  </a:tcPr>
                </a:tc>
                <a:tc>
                  <a:txBody>
                    <a:bodyPr/>
                    <a:lstStyle/>
                    <a:p>
                      <a:pPr algn="ctr"/>
                      <a:r>
                        <a:rPr lang="en-US" sz="180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2018</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Action</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PG13</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North America</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8.8</a:t>
                      </a:r>
                    </a:p>
                  </a:txBody>
                  <a:tcPr marL="11707" marR="11707" marT="11707" marB="11707"/>
                </a:tc>
                <a:extLst>
                  <a:ext uri="{0D108BD9-81ED-4DB2-BD59-A6C34878D82A}">
                    <a16:rowId xmlns:a16="http://schemas.microsoft.com/office/drawing/2014/main" val="884588642"/>
                  </a:ext>
                </a:extLst>
              </a:tr>
              <a:tr h="383229">
                <a:tc>
                  <a:txBody>
                    <a:bodyPr/>
                    <a:lstStyle/>
                    <a:p>
                      <a:pPr algn="ctr"/>
                      <a:r>
                        <a:rPr lang="en-US" sz="1800">
                          <a:effectLst/>
                          <a:latin typeface="Cordia New" panose="020B0304020202020204" pitchFamily="34" charset="-34"/>
                          <a:cs typeface="Cordia New" panose="020B0304020202020204" pitchFamily="34" charset="-34"/>
                        </a:rPr>
                        <a:t>Ocean's 8</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5</a:t>
                      </a:r>
                    </a:p>
                  </a:txBody>
                  <a:tcPr marL="11707" marR="11707" marT="11707" marB="11707">
                    <a:solidFill>
                      <a:srgbClr val="6CD98C"/>
                    </a:solidFill>
                  </a:tcPr>
                </a:tc>
                <a:tc>
                  <a:txBody>
                    <a:bodyPr/>
                    <a:lstStyle/>
                    <a:p>
                      <a:pPr algn="ctr"/>
                      <a:r>
                        <a:rPr lang="en-US" sz="180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2018</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Comedy</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PG13</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ordia New" panose="020B0304020202020204" pitchFamily="34" charset="-34"/>
                          <a:ea typeface="+mn-ea"/>
                          <a:cs typeface="Cordia New" panose="020B0304020202020204" pitchFamily="34" charset="-34"/>
                          <a:sym typeface="Arial"/>
                        </a:rPr>
                        <a:t>North America</a:t>
                      </a:r>
                      <a:endParaRPr kumimoji="0" lang="en-US" sz="1800" b="0" i="0" u="none" strike="noStrike" kern="0" cap="none" spc="0" normalizeH="0" baseline="0" noProof="0" dirty="0">
                        <a:ln>
                          <a:noFill/>
                        </a:ln>
                        <a:solidFill>
                          <a:srgbClr val="000000"/>
                        </a:solidFill>
                        <a:effectLst/>
                        <a:uLnTx/>
                        <a:uFillTx/>
                        <a:latin typeface="Cordia New" panose="020B0304020202020204" pitchFamily="34" charset="-34"/>
                        <a:ea typeface="+mn-ea"/>
                        <a:cs typeface="Cordia New" panose="020B0304020202020204" pitchFamily="34" charset="-34"/>
                        <a:sym typeface="Arial"/>
                      </a:endParaRP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6.4</a:t>
                      </a:r>
                    </a:p>
                  </a:txBody>
                  <a:tcPr marL="11707" marR="11707" marT="11707" marB="11707"/>
                </a:tc>
                <a:extLst>
                  <a:ext uri="{0D108BD9-81ED-4DB2-BD59-A6C34878D82A}">
                    <a16:rowId xmlns:a16="http://schemas.microsoft.com/office/drawing/2014/main" val="2135013486"/>
                  </a:ext>
                </a:extLst>
              </a:tr>
              <a:tr h="371839">
                <a:tc>
                  <a:txBody>
                    <a:bodyPr/>
                    <a:lstStyle/>
                    <a:p>
                      <a:pPr algn="ctr"/>
                      <a:r>
                        <a:rPr lang="en-US" sz="1800">
                          <a:effectLst/>
                          <a:latin typeface="Cordia New" panose="020B0304020202020204" pitchFamily="34" charset="-34"/>
                          <a:cs typeface="Cordia New" panose="020B0304020202020204" pitchFamily="34" charset="-34"/>
                        </a:rPr>
                        <a:t>Mission: Impossible - Ghost Protocol</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5</a:t>
                      </a:r>
                    </a:p>
                  </a:txBody>
                  <a:tcPr marL="11707" marR="11707" marT="11707" marB="11707">
                    <a:solidFill>
                      <a:srgbClr val="6CD98C"/>
                    </a:solidFill>
                  </a:tcPr>
                </a:tc>
                <a:tc>
                  <a:txBody>
                    <a:bodyPr/>
                    <a:lstStyle/>
                    <a:p>
                      <a:pPr algn="ctr"/>
                      <a:r>
                        <a:rPr lang="en-US" sz="1800" dirty="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2011</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Action</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PG13</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ordia New" panose="020B0304020202020204" pitchFamily="34" charset="-34"/>
                          <a:ea typeface="+mn-ea"/>
                          <a:cs typeface="Cordia New" panose="020B0304020202020204" pitchFamily="34" charset="-34"/>
                          <a:sym typeface="Arial"/>
                        </a:rPr>
                        <a:t>North America</a:t>
                      </a:r>
                      <a:endParaRPr kumimoji="0" lang="en-US" sz="1800" b="0" i="0" u="none" strike="noStrike" kern="0" cap="none" spc="0" normalizeH="0" baseline="0" noProof="0" dirty="0">
                        <a:ln>
                          <a:noFill/>
                        </a:ln>
                        <a:solidFill>
                          <a:srgbClr val="000000"/>
                        </a:solidFill>
                        <a:effectLst/>
                        <a:uLnTx/>
                        <a:uFillTx/>
                        <a:latin typeface="Cordia New" panose="020B0304020202020204" pitchFamily="34" charset="-34"/>
                        <a:ea typeface="+mn-ea"/>
                        <a:cs typeface="Cordia New" panose="020B0304020202020204" pitchFamily="34" charset="-34"/>
                        <a:sym typeface="Arial"/>
                      </a:endParaRP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7.4</a:t>
                      </a:r>
                    </a:p>
                  </a:txBody>
                  <a:tcPr marL="11707" marR="11707" marT="11707" marB="11707"/>
                </a:tc>
                <a:extLst>
                  <a:ext uri="{0D108BD9-81ED-4DB2-BD59-A6C34878D82A}">
                    <a16:rowId xmlns:a16="http://schemas.microsoft.com/office/drawing/2014/main" val="1039920807"/>
                  </a:ext>
                </a:extLst>
              </a:tr>
              <a:tr h="383229">
                <a:tc>
                  <a:txBody>
                    <a:bodyPr/>
                    <a:lstStyle/>
                    <a:p>
                      <a:pPr algn="ctr"/>
                      <a:r>
                        <a:rPr lang="en-US" sz="1800">
                          <a:effectLst/>
                          <a:latin typeface="Cordia New" panose="020B0304020202020204" pitchFamily="34" charset="-34"/>
                          <a:cs typeface="Cordia New" panose="020B0304020202020204" pitchFamily="34" charset="-34"/>
                        </a:rPr>
                        <a:t>The Polar Express</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1</a:t>
                      </a:r>
                    </a:p>
                  </a:txBody>
                  <a:tcPr marL="11707" marR="11707" marT="11707" marB="11707">
                    <a:solidFill>
                      <a:srgbClr val="6CD98C"/>
                    </a:solidFill>
                  </a:tcPr>
                </a:tc>
                <a:tc>
                  <a:txBody>
                    <a:bodyPr/>
                    <a:lstStyle/>
                    <a:p>
                      <a:pPr algn="ctr"/>
                      <a:r>
                        <a:rPr lang="en-US" sz="1800" dirty="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2011</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Family</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G</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ordia New" panose="020B0304020202020204" pitchFamily="34" charset="-34"/>
                          <a:ea typeface="+mn-ea"/>
                          <a:cs typeface="Cordia New" panose="020B0304020202020204" pitchFamily="34" charset="-34"/>
                          <a:sym typeface="Arial"/>
                        </a:rPr>
                        <a:t>North America</a:t>
                      </a:r>
                      <a:endParaRPr kumimoji="0" lang="en-US" sz="1800" b="0" i="0" u="none" strike="noStrike" kern="0" cap="none" spc="0" normalizeH="0" baseline="0" noProof="0" dirty="0">
                        <a:ln>
                          <a:noFill/>
                        </a:ln>
                        <a:solidFill>
                          <a:srgbClr val="000000"/>
                        </a:solidFill>
                        <a:effectLst/>
                        <a:uLnTx/>
                        <a:uFillTx/>
                        <a:latin typeface="Cordia New" panose="020B0304020202020204" pitchFamily="34" charset="-34"/>
                        <a:ea typeface="+mn-ea"/>
                        <a:cs typeface="Cordia New" panose="020B0304020202020204" pitchFamily="34" charset="-34"/>
                        <a:sym typeface="Arial"/>
                      </a:endParaRP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6.6</a:t>
                      </a:r>
                    </a:p>
                  </a:txBody>
                  <a:tcPr marL="11707" marR="11707" marT="11707" marB="11707"/>
                </a:tc>
                <a:extLst>
                  <a:ext uri="{0D108BD9-81ED-4DB2-BD59-A6C34878D82A}">
                    <a16:rowId xmlns:a16="http://schemas.microsoft.com/office/drawing/2014/main" val="3381162787"/>
                  </a:ext>
                </a:extLst>
              </a:tr>
              <a:tr h="383229">
                <a:tc>
                  <a:txBody>
                    <a:bodyPr/>
                    <a:lstStyle/>
                    <a:p>
                      <a:pPr algn="ctr"/>
                      <a:r>
                        <a:rPr lang="en-US" sz="1800" dirty="0">
                          <a:effectLst/>
                          <a:latin typeface="Cordia New" panose="020B0304020202020204" pitchFamily="34" charset="-34"/>
                          <a:cs typeface="Cordia New" panose="020B0304020202020204" pitchFamily="34" charset="-34"/>
                        </a:rPr>
                        <a:t>Elf</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1</a:t>
                      </a:r>
                    </a:p>
                  </a:txBody>
                  <a:tcPr marL="11707" marR="11707" marT="11707" marB="11707">
                    <a:solidFill>
                      <a:srgbClr val="6CD98C"/>
                    </a:solidFill>
                  </a:tcPr>
                </a:tc>
                <a:tc>
                  <a:txBody>
                    <a:bodyPr/>
                    <a:lstStyle/>
                    <a:p>
                      <a:pPr algn="ctr"/>
                      <a:r>
                        <a:rPr lang="en-US" sz="180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2003</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Comedy</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PG</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ordia New" panose="020B0304020202020204" pitchFamily="34" charset="-34"/>
                          <a:ea typeface="+mn-ea"/>
                          <a:cs typeface="Cordia New" panose="020B0304020202020204" pitchFamily="34" charset="-34"/>
                          <a:sym typeface="Arial"/>
                        </a:rPr>
                        <a:t>North America</a:t>
                      </a:r>
                      <a:endParaRPr kumimoji="0" lang="en-US" sz="1800" b="0" i="0" u="none" strike="noStrike" kern="0" cap="none" spc="0" normalizeH="0" baseline="0" noProof="0" dirty="0">
                        <a:ln>
                          <a:noFill/>
                        </a:ln>
                        <a:solidFill>
                          <a:srgbClr val="000000"/>
                        </a:solidFill>
                        <a:effectLst/>
                        <a:uLnTx/>
                        <a:uFillTx/>
                        <a:latin typeface="Cordia New" panose="020B0304020202020204" pitchFamily="34" charset="-34"/>
                        <a:ea typeface="+mn-ea"/>
                        <a:cs typeface="Cordia New" panose="020B0304020202020204" pitchFamily="34" charset="-34"/>
                        <a:sym typeface="Arial"/>
                      </a:endParaRP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6.9</a:t>
                      </a:r>
                    </a:p>
                  </a:txBody>
                  <a:tcPr marL="11707" marR="11707" marT="11707" marB="11707"/>
                </a:tc>
                <a:extLst>
                  <a:ext uri="{0D108BD9-81ED-4DB2-BD59-A6C34878D82A}">
                    <a16:rowId xmlns:a16="http://schemas.microsoft.com/office/drawing/2014/main" val="3003584880"/>
                  </a:ext>
                </a:extLst>
              </a:tr>
              <a:tr h="383229">
                <a:tc>
                  <a:txBody>
                    <a:bodyPr/>
                    <a:lstStyle/>
                    <a:p>
                      <a:pPr algn="ctr"/>
                      <a:r>
                        <a:rPr lang="en-US" sz="1800">
                          <a:effectLst/>
                          <a:latin typeface="Cordia New" panose="020B0304020202020204" pitchFamily="34" charset="-34"/>
                          <a:cs typeface="Cordia New" panose="020B0304020202020204" pitchFamily="34" charset="-34"/>
                        </a:rPr>
                        <a:t>Ant-Man and the Wasp</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2</a:t>
                      </a:r>
                    </a:p>
                  </a:txBody>
                  <a:tcPr marL="11707" marR="11707" marT="11707" marB="11707">
                    <a:solidFill>
                      <a:srgbClr val="6CD98C"/>
                    </a:solidFill>
                  </a:tcPr>
                </a:tc>
                <a:tc>
                  <a:txBody>
                    <a:bodyPr/>
                    <a:lstStyle/>
                    <a:p>
                      <a:pPr algn="ctr"/>
                      <a:r>
                        <a:rPr lang="en-US" sz="180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2018</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Action</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PG13</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ordia New" panose="020B0304020202020204" pitchFamily="34" charset="-34"/>
                          <a:ea typeface="+mn-ea"/>
                          <a:cs typeface="Cordia New" panose="020B0304020202020204" pitchFamily="34" charset="-34"/>
                          <a:sym typeface="Arial"/>
                        </a:rPr>
                        <a:t>North America</a:t>
                      </a:r>
                      <a:endParaRPr kumimoji="0" lang="en-US" sz="1800" b="0" i="0" u="none" strike="noStrike" kern="0" cap="none" spc="0" normalizeH="0" baseline="0" noProof="0" dirty="0">
                        <a:ln>
                          <a:noFill/>
                        </a:ln>
                        <a:solidFill>
                          <a:srgbClr val="000000"/>
                        </a:solidFill>
                        <a:effectLst/>
                        <a:uLnTx/>
                        <a:uFillTx/>
                        <a:latin typeface="Cordia New" panose="020B0304020202020204" pitchFamily="34" charset="-34"/>
                        <a:ea typeface="+mn-ea"/>
                        <a:cs typeface="Cordia New" panose="020B0304020202020204" pitchFamily="34" charset="-34"/>
                        <a:sym typeface="Arial"/>
                      </a:endParaRP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7.5</a:t>
                      </a:r>
                    </a:p>
                  </a:txBody>
                  <a:tcPr marL="11707" marR="11707" marT="11707" marB="11707"/>
                </a:tc>
                <a:extLst>
                  <a:ext uri="{0D108BD9-81ED-4DB2-BD59-A6C34878D82A}">
                    <a16:rowId xmlns:a16="http://schemas.microsoft.com/office/drawing/2014/main" val="3792746163"/>
                  </a:ext>
                </a:extLst>
              </a:tr>
              <a:tr h="383229">
                <a:tc>
                  <a:txBody>
                    <a:bodyPr/>
                    <a:lstStyle/>
                    <a:p>
                      <a:pPr algn="ctr"/>
                      <a:r>
                        <a:rPr lang="en-US" sz="1800">
                          <a:effectLst/>
                          <a:latin typeface="Cordia New" panose="020B0304020202020204" pitchFamily="34" charset="-34"/>
                          <a:cs typeface="Cordia New" panose="020B0304020202020204" pitchFamily="34" charset="-34"/>
                        </a:rPr>
                        <a:t>Incredibles 2</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2</a:t>
                      </a:r>
                    </a:p>
                  </a:txBody>
                  <a:tcPr marL="11707" marR="11707" marT="11707" marB="11707">
                    <a:solidFill>
                      <a:srgbClr val="6CD98C"/>
                    </a:solidFill>
                  </a:tcPr>
                </a:tc>
                <a:tc>
                  <a:txBody>
                    <a:bodyPr/>
                    <a:lstStyle/>
                    <a:p>
                      <a:pPr algn="ctr"/>
                      <a:r>
                        <a:rPr lang="en-US" sz="180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2018</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Family</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PG</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ordia New" panose="020B0304020202020204" pitchFamily="34" charset="-34"/>
                          <a:ea typeface="+mn-ea"/>
                          <a:cs typeface="Cordia New" panose="020B0304020202020204" pitchFamily="34" charset="-34"/>
                          <a:sym typeface="Arial"/>
                        </a:rPr>
                        <a:t>North America</a:t>
                      </a:r>
                      <a:endParaRPr kumimoji="0" lang="en-US" sz="1800" b="0" i="0" u="none" strike="noStrike" kern="0" cap="none" spc="0" normalizeH="0" baseline="0" noProof="0" dirty="0">
                        <a:ln>
                          <a:noFill/>
                        </a:ln>
                        <a:solidFill>
                          <a:srgbClr val="000000"/>
                        </a:solidFill>
                        <a:effectLst/>
                        <a:uLnTx/>
                        <a:uFillTx/>
                        <a:latin typeface="Cordia New" panose="020B0304020202020204" pitchFamily="34" charset="-34"/>
                        <a:ea typeface="+mn-ea"/>
                        <a:cs typeface="Cordia New" panose="020B0304020202020204" pitchFamily="34" charset="-34"/>
                        <a:sym typeface="Arial"/>
                      </a:endParaRP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8.2</a:t>
                      </a:r>
                    </a:p>
                  </a:txBody>
                  <a:tcPr marL="11707" marR="11707" marT="11707" marB="11707"/>
                </a:tc>
                <a:extLst>
                  <a:ext uri="{0D108BD9-81ED-4DB2-BD59-A6C34878D82A}">
                    <a16:rowId xmlns:a16="http://schemas.microsoft.com/office/drawing/2014/main" val="1907632236"/>
                  </a:ext>
                </a:extLst>
              </a:tr>
              <a:tr h="307658">
                <a:tc>
                  <a:txBody>
                    <a:bodyPr/>
                    <a:lstStyle/>
                    <a:p>
                      <a:pPr algn="ctr"/>
                      <a:r>
                        <a:rPr lang="en-US" sz="1800" dirty="0">
                          <a:effectLst/>
                          <a:latin typeface="Cordia New" panose="020B0304020202020204" pitchFamily="34" charset="-34"/>
                          <a:cs typeface="Cordia New" panose="020B0304020202020204" pitchFamily="34" charset="-34"/>
                        </a:rPr>
                        <a:t>Crazy Rich Asians</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0</a:t>
                      </a:r>
                    </a:p>
                  </a:txBody>
                  <a:tcPr marL="11707" marR="11707" marT="11707" marB="11707">
                    <a:solidFill>
                      <a:srgbClr val="6CD98C"/>
                    </a:solidFill>
                  </a:tcPr>
                </a:tc>
                <a:tc>
                  <a:txBody>
                    <a:bodyPr/>
                    <a:lstStyle/>
                    <a:p>
                      <a:pPr algn="ctr"/>
                      <a:r>
                        <a:rPr lang="en-US" sz="180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2018</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Comedy</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PG13</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ordia New" panose="020B0304020202020204" pitchFamily="34" charset="-34"/>
                          <a:ea typeface="+mn-ea"/>
                          <a:cs typeface="Cordia New" panose="020B0304020202020204" pitchFamily="34" charset="-34"/>
                          <a:sym typeface="Arial"/>
                        </a:rPr>
                        <a:t>North America</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7.6</a:t>
                      </a:r>
                    </a:p>
                  </a:txBody>
                  <a:tcPr marL="11707" marR="11707" marT="11707" marB="11707"/>
                </a:tc>
                <a:extLst>
                  <a:ext uri="{0D108BD9-81ED-4DB2-BD59-A6C34878D82A}">
                    <a16:rowId xmlns:a16="http://schemas.microsoft.com/office/drawing/2014/main" val="230777856"/>
                  </a:ext>
                </a:extLst>
              </a:tr>
            </a:tbl>
          </a:graphicData>
        </a:graphic>
      </p:graphicFrame>
      <p:sp>
        <p:nvSpPr>
          <p:cNvPr id="13" name="Title 1">
            <a:extLst>
              <a:ext uri="{FF2B5EF4-FFF2-40B4-BE49-F238E27FC236}">
                <a16:creationId xmlns:a16="http://schemas.microsoft.com/office/drawing/2014/main" id="{E441424C-E450-F14B-9E94-0DB6F5373818}"/>
              </a:ext>
            </a:extLst>
          </p:cNvPr>
          <p:cNvSpPr txBox="1">
            <a:spLocks/>
          </p:cNvSpPr>
          <p:nvPr/>
        </p:nvSpPr>
        <p:spPr>
          <a:xfrm>
            <a:off x="82073" y="14516"/>
            <a:ext cx="1284503" cy="258950"/>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dirty="0">
                <a:solidFill>
                  <a:schemeClr val="bg1"/>
                </a:solidFill>
                <a:latin typeface="Cordia New" panose="020B0304020202020204" pitchFamily="34" charset="-34"/>
                <a:cs typeface="Cordia New" panose="020B0304020202020204" pitchFamily="34" charset="-34"/>
              </a:rPr>
              <a:t>Data Organization</a:t>
            </a:r>
          </a:p>
        </p:txBody>
      </p:sp>
    </p:spTree>
    <p:extLst>
      <p:ext uri="{BB962C8B-B14F-4D97-AF65-F5344CB8AC3E}">
        <p14:creationId xmlns:p14="http://schemas.microsoft.com/office/powerpoint/2010/main" val="68096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 name="Diagram 8">
                <a:extLst>
                  <a:ext uri="{FF2B5EF4-FFF2-40B4-BE49-F238E27FC236}">
                    <a16:creationId xmlns:a16="http://schemas.microsoft.com/office/drawing/2014/main" id="{0DA60E45-C964-0442-9651-AB8C328E3058}"/>
                  </a:ext>
                </a:extLst>
              </p:cNvPr>
              <p:cNvGraphicFramePr/>
              <p:nvPr>
                <p:extLst>
                  <p:ext uri="{D42A27DB-BD31-4B8C-83A1-F6EECF244321}">
                    <p14:modId xmlns:p14="http://schemas.microsoft.com/office/powerpoint/2010/main" val="3455412982"/>
                  </p:ext>
                </p:extLst>
              </p:nvPr>
            </p:nvGraphicFramePr>
            <p:xfrm>
              <a:off x="2133600" y="621437"/>
              <a:ext cx="4937760" cy="41863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 name="Diagram 8">
                <a:extLst>
                  <a:ext uri="{FF2B5EF4-FFF2-40B4-BE49-F238E27FC236}">
                    <a16:creationId xmlns:a16="http://schemas.microsoft.com/office/drawing/2014/main" id="{0DA60E45-C964-0442-9651-AB8C328E3058}"/>
                  </a:ext>
                </a:extLst>
              </p:cNvPr>
              <p:cNvGraphicFramePr/>
              <p:nvPr>
                <p:extLst>
                  <p:ext uri="{D42A27DB-BD31-4B8C-83A1-F6EECF244321}">
                    <p14:modId xmlns:p14="http://schemas.microsoft.com/office/powerpoint/2010/main" val="3455412982"/>
                  </p:ext>
                </p:extLst>
              </p:nvPr>
            </p:nvGraphicFramePr>
            <p:xfrm>
              <a:off x="2133600" y="621437"/>
              <a:ext cx="4937760" cy="41863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11" name="Title 1">
            <a:extLst>
              <a:ext uri="{FF2B5EF4-FFF2-40B4-BE49-F238E27FC236}">
                <a16:creationId xmlns:a16="http://schemas.microsoft.com/office/drawing/2014/main" id="{C1D5CA4A-3852-1A4A-B160-F69579B014AF}"/>
              </a:ext>
            </a:extLst>
          </p:cNvPr>
          <p:cNvSpPr txBox="1">
            <a:spLocks/>
          </p:cNvSpPr>
          <p:nvPr/>
        </p:nvSpPr>
        <p:spPr>
          <a:xfrm>
            <a:off x="1032190" y="335668"/>
            <a:ext cx="7079619" cy="370388"/>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800" dirty="0">
                <a:solidFill>
                  <a:schemeClr val="bg1"/>
                </a:solidFill>
                <a:latin typeface="Cordia New" panose="020B0304020202020204" pitchFamily="34" charset="-34"/>
                <a:cs typeface="Cordia New" panose="020B0304020202020204" pitchFamily="34" charset="-34"/>
              </a:rPr>
              <a:t>How to quantify passenger preferences?</a:t>
            </a:r>
          </a:p>
        </p:txBody>
      </p:sp>
      <p:sp>
        <p:nvSpPr>
          <p:cNvPr id="5" name="Google Shape;211;p33">
            <a:extLst>
              <a:ext uri="{FF2B5EF4-FFF2-40B4-BE49-F238E27FC236}">
                <a16:creationId xmlns:a16="http://schemas.microsoft.com/office/drawing/2014/main" id="{45E6ACC2-74A3-9849-8DBD-6C3F29D52C68}"/>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8" name="Title 1">
            <a:extLst>
              <a:ext uri="{FF2B5EF4-FFF2-40B4-BE49-F238E27FC236}">
                <a16:creationId xmlns:a16="http://schemas.microsoft.com/office/drawing/2014/main" id="{798FBA03-FE06-904A-9DC2-414E04120C09}"/>
              </a:ext>
            </a:extLst>
          </p:cNvPr>
          <p:cNvSpPr>
            <a:spLocks noGrp="1"/>
          </p:cNvSpPr>
          <p:nvPr>
            <p:ph type="title"/>
          </p:nvPr>
        </p:nvSpPr>
        <p:spPr>
          <a:xfrm>
            <a:off x="82073" y="14516"/>
            <a:ext cx="1284503" cy="258950"/>
          </a:xfrm>
        </p:spPr>
        <p:txBody>
          <a:bodyPr/>
          <a:lstStyle/>
          <a:p>
            <a:pPr algn="ctr"/>
            <a:r>
              <a:rPr lang="en-US" sz="1600" dirty="0">
                <a:solidFill>
                  <a:schemeClr val="bg1"/>
                </a:solidFill>
                <a:latin typeface="Cordia New" panose="020B0304020202020204" pitchFamily="34" charset="-34"/>
                <a:cs typeface="Cordia New" panose="020B0304020202020204" pitchFamily="34" charset="-34"/>
              </a:rPr>
              <a:t>Data Organization</a:t>
            </a:r>
          </a:p>
        </p:txBody>
      </p:sp>
    </p:spTree>
    <p:extLst>
      <p:ext uri="{BB962C8B-B14F-4D97-AF65-F5344CB8AC3E}">
        <p14:creationId xmlns:p14="http://schemas.microsoft.com/office/powerpoint/2010/main" val="3874969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2649AE-9BB7-4243-BFD1-D3FEC1661D08}"/>
              </a:ext>
            </a:extLst>
          </p:cNvPr>
          <p:cNvSpPr txBox="1"/>
          <p:nvPr/>
        </p:nvSpPr>
        <p:spPr>
          <a:xfrm>
            <a:off x="1195160" y="395533"/>
            <a:ext cx="2564102" cy="523220"/>
          </a:xfrm>
          <a:prstGeom prst="rect">
            <a:avLst/>
          </a:prstGeom>
          <a:noFill/>
        </p:spPr>
        <p:txBody>
          <a:bodyPr wrap="square" rtlCol="0">
            <a:spAutoFit/>
          </a:bodyPr>
          <a:lstStyle/>
          <a:p>
            <a:r>
              <a:rPr lang="en-US" sz="2800" dirty="0">
                <a:solidFill>
                  <a:schemeClr val="bg1"/>
                </a:solidFill>
                <a:latin typeface="Cordia New" panose="020B0304020202020204" pitchFamily="34" charset="-34"/>
                <a:cs typeface="Cordia New" panose="020B0304020202020204" pitchFamily="34" charset="-34"/>
              </a:rPr>
              <a:t>Proportion Views</a:t>
            </a:r>
          </a:p>
        </p:txBody>
      </p:sp>
      <p:sp>
        <p:nvSpPr>
          <p:cNvPr id="9" name="TextBox 8">
            <a:extLst>
              <a:ext uri="{FF2B5EF4-FFF2-40B4-BE49-F238E27FC236}">
                <a16:creationId xmlns:a16="http://schemas.microsoft.com/office/drawing/2014/main" id="{8A301F64-8D77-1646-92A2-320883CEF085}"/>
              </a:ext>
            </a:extLst>
          </p:cNvPr>
          <p:cNvSpPr txBox="1"/>
          <p:nvPr/>
        </p:nvSpPr>
        <p:spPr>
          <a:xfrm>
            <a:off x="5423995" y="395533"/>
            <a:ext cx="2796466" cy="523220"/>
          </a:xfrm>
          <a:prstGeom prst="rect">
            <a:avLst/>
          </a:prstGeom>
          <a:noFill/>
        </p:spPr>
        <p:txBody>
          <a:bodyPr wrap="square" rtlCol="0">
            <a:spAutoFit/>
          </a:bodyPr>
          <a:lstStyle/>
          <a:p>
            <a:r>
              <a:rPr lang="en-US" sz="2800" dirty="0">
                <a:solidFill>
                  <a:schemeClr val="bg1"/>
                </a:solidFill>
                <a:latin typeface="Cordia New" panose="020B0304020202020204" pitchFamily="34" charset="-34"/>
                <a:cs typeface="Cordia New" panose="020B0304020202020204" pitchFamily="34" charset="-34"/>
              </a:rPr>
              <a:t>Proportion Usage</a:t>
            </a:r>
          </a:p>
        </p:txBody>
      </p:sp>
      <p:pic>
        <p:nvPicPr>
          <p:cNvPr id="15" name="Picture 14">
            <a:extLst>
              <a:ext uri="{FF2B5EF4-FFF2-40B4-BE49-F238E27FC236}">
                <a16:creationId xmlns:a16="http://schemas.microsoft.com/office/drawing/2014/main" id="{80E6CC6A-F707-8946-8701-D9D2B6838FCA}"/>
              </a:ext>
            </a:extLst>
          </p:cNvPr>
          <p:cNvPicPr>
            <a:picLocks noChangeAspect="1"/>
          </p:cNvPicPr>
          <p:nvPr/>
        </p:nvPicPr>
        <p:blipFill>
          <a:blip r:embed="rId2"/>
          <a:stretch>
            <a:fillRect/>
          </a:stretch>
        </p:blipFill>
        <p:spPr>
          <a:xfrm>
            <a:off x="87982" y="1195754"/>
            <a:ext cx="4438913" cy="2617127"/>
          </a:xfrm>
          <a:prstGeom prst="rect">
            <a:avLst/>
          </a:prstGeom>
        </p:spPr>
      </p:pic>
      <p:pic>
        <p:nvPicPr>
          <p:cNvPr id="17" name="Picture 16">
            <a:extLst>
              <a:ext uri="{FF2B5EF4-FFF2-40B4-BE49-F238E27FC236}">
                <a16:creationId xmlns:a16="http://schemas.microsoft.com/office/drawing/2014/main" id="{2619A129-03EE-8241-9220-61D1D20CEA9A}"/>
              </a:ext>
            </a:extLst>
          </p:cNvPr>
          <p:cNvPicPr>
            <a:picLocks noChangeAspect="1"/>
          </p:cNvPicPr>
          <p:nvPr/>
        </p:nvPicPr>
        <p:blipFill>
          <a:blip r:embed="rId3"/>
          <a:stretch>
            <a:fillRect/>
          </a:stretch>
        </p:blipFill>
        <p:spPr>
          <a:xfrm>
            <a:off x="4602771" y="1195754"/>
            <a:ext cx="4438915" cy="2617127"/>
          </a:xfrm>
          <a:prstGeom prst="rect">
            <a:avLst/>
          </a:prstGeom>
        </p:spPr>
      </p:pic>
      <p:sp>
        <p:nvSpPr>
          <p:cNvPr id="14" name="Rectangle 13">
            <a:extLst>
              <a:ext uri="{FF2B5EF4-FFF2-40B4-BE49-F238E27FC236}">
                <a16:creationId xmlns:a16="http://schemas.microsoft.com/office/drawing/2014/main" id="{5E1CD4F0-312D-8743-A5B9-4B2FA3C467E9}"/>
              </a:ext>
            </a:extLst>
          </p:cNvPr>
          <p:cNvSpPr/>
          <p:nvPr/>
        </p:nvSpPr>
        <p:spPr>
          <a:xfrm>
            <a:off x="2477211" y="1488654"/>
            <a:ext cx="1891422" cy="161582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r"/>
            <a:r>
              <a:rPr lang="en-US" sz="900" dirty="0">
                <a:latin typeface="Calibri" panose="020F0502020204030204" pitchFamily="34" charset="0"/>
                <a:ea typeface="Calibri" panose="020F0502020204030204" pitchFamily="34" charset="0"/>
                <a:cs typeface="Times New Roman" panose="02020603050405020304" pitchFamily="18" charset="0"/>
              </a:rPr>
              <a:t>Crazy Rich Asians </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Incredibles 2                </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                               Ocean's 8</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          Jurassic World: Fallen Kingdom</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Avengers: Infinity War</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                The Big Bang Theory S11</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Deadpool 2</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The Spy Who Dumped Me</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                      Cold Case (Japan)</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                        The Incredibles</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a:t>
            </a:r>
          </a:p>
        </p:txBody>
      </p:sp>
      <p:sp>
        <p:nvSpPr>
          <p:cNvPr id="19" name="Title 1">
            <a:extLst>
              <a:ext uri="{FF2B5EF4-FFF2-40B4-BE49-F238E27FC236}">
                <a16:creationId xmlns:a16="http://schemas.microsoft.com/office/drawing/2014/main" id="{55AD2BC5-1765-7741-BA4B-E7D7A7DD5D41}"/>
              </a:ext>
            </a:extLst>
          </p:cNvPr>
          <p:cNvSpPr txBox="1">
            <a:spLocks/>
          </p:cNvSpPr>
          <p:nvPr/>
        </p:nvSpPr>
        <p:spPr>
          <a:xfrm>
            <a:off x="82073" y="14516"/>
            <a:ext cx="1284503" cy="2589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a:solidFill>
                  <a:schemeClr val="bg1"/>
                </a:solidFill>
                <a:latin typeface="Cordia New" panose="020B0304020202020204" pitchFamily="34" charset="-34"/>
                <a:cs typeface="Cordia New" panose="020B0304020202020204" pitchFamily="34" charset="-34"/>
              </a:rPr>
              <a:t>Data Organization</a:t>
            </a:r>
            <a:endParaRPr lang="en-US" sz="1600" dirty="0">
              <a:solidFill>
                <a:schemeClr val="bg1"/>
              </a:solidFill>
              <a:latin typeface="Cordia New" panose="020B0304020202020204" pitchFamily="34" charset="-34"/>
              <a:cs typeface="Cordia New" panose="020B0304020202020204" pitchFamily="34" charset="-34"/>
            </a:endParaRPr>
          </a:p>
        </p:txBody>
      </p:sp>
      <p:sp>
        <p:nvSpPr>
          <p:cNvPr id="8" name="Google Shape;211;p33">
            <a:extLst>
              <a:ext uri="{FF2B5EF4-FFF2-40B4-BE49-F238E27FC236}">
                <a16:creationId xmlns:a16="http://schemas.microsoft.com/office/drawing/2014/main" id="{7D30C1B9-2EBB-5F4D-85B1-48B96C83B669}"/>
              </a:ext>
            </a:extLst>
          </p:cNvPr>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1736194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DA1FB8-4EDB-4B42-BC69-FDC7DD307477}"/>
              </a:ext>
            </a:extLst>
          </p:cNvPr>
          <p:cNvSpPr/>
          <p:nvPr/>
        </p:nvSpPr>
        <p:spPr>
          <a:xfrm>
            <a:off x="201392" y="2111741"/>
            <a:ext cx="1685925" cy="5478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Cordia New" panose="020B0304020202020204" pitchFamily="34" charset="-34"/>
                <a:cs typeface="Cordia New" panose="020B0304020202020204" pitchFamily="34" charset="-34"/>
              </a:rPr>
              <a:t>Is ‘Proportion Views’ high enough? </a:t>
            </a:r>
          </a:p>
        </p:txBody>
      </p:sp>
      <p:cxnSp>
        <p:nvCxnSpPr>
          <p:cNvPr id="7" name="Straight Arrow Connector 6">
            <a:extLst>
              <a:ext uri="{FF2B5EF4-FFF2-40B4-BE49-F238E27FC236}">
                <a16:creationId xmlns:a16="http://schemas.microsoft.com/office/drawing/2014/main" id="{63A70AE6-79D4-884B-A15F-131F7211BACD}"/>
              </a:ext>
            </a:extLst>
          </p:cNvPr>
          <p:cNvCxnSpPr>
            <a:cxnSpLocks/>
          </p:cNvCxnSpPr>
          <p:nvPr/>
        </p:nvCxnSpPr>
        <p:spPr>
          <a:xfrm flipV="1">
            <a:off x="2013041" y="1928086"/>
            <a:ext cx="836691" cy="24550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7727643-19A3-9B41-805B-4A8A7A5B337C}"/>
              </a:ext>
            </a:extLst>
          </p:cNvPr>
          <p:cNvSpPr txBox="1"/>
          <p:nvPr/>
        </p:nvSpPr>
        <p:spPr>
          <a:xfrm>
            <a:off x="2073596" y="1722848"/>
            <a:ext cx="357790" cy="338554"/>
          </a:xfrm>
          <a:prstGeom prst="rect">
            <a:avLst/>
          </a:prstGeom>
          <a:noFill/>
        </p:spPr>
        <p:txBody>
          <a:bodyPr wrap="none" rtlCol="0">
            <a:spAutoFit/>
          </a:bodyPr>
          <a:lstStyle/>
          <a:p>
            <a:r>
              <a:rPr lang="en-US" sz="1600" dirty="0">
                <a:solidFill>
                  <a:schemeClr val="bg1"/>
                </a:solidFill>
                <a:latin typeface="Cordia New" panose="020B0304020202020204" pitchFamily="34" charset="-34"/>
                <a:cs typeface="Cordia New" panose="020B0304020202020204" pitchFamily="34" charset="-34"/>
              </a:rPr>
              <a:t>No</a:t>
            </a:r>
          </a:p>
        </p:txBody>
      </p:sp>
      <p:sp>
        <p:nvSpPr>
          <p:cNvPr id="10" name="Rectangle 9">
            <a:extLst>
              <a:ext uri="{FF2B5EF4-FFF2-40B4-BE49-F238E27FC236}">
                <a16:creationId xmlns:a16="http://schemas.microsoft.com/office/drawing/2014/main" id="{E44312EA-CBC6-1B47-976C-90E53F752C7D}"/>
              </a:ext>
            </a:extLst>
          </p:cNvPr>
          <p:cNvSpPr/>
          <p:nvPr/>
        </p:nvSpPr>
        <p:spPr>
          <a:xfrm>
            <a:off x="2910287" y="1438183"/>
            <a:ext cx="921366" cy="74205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Cordia New" panose="020B0304020202020204" pitchFamily="34" charset="-34"/>
                <a:cs typeface="Cordia New" panose="020B0304020202020204" pitchFamily="34" charset="-34"/>
              </a:rPr>
              <a:t>Do not recommend the media</a:t>
            </a:r>
          </a:p>
        </p:txBody>
      </p:sp>
      <p:sp>
        <p:nvSpPr>
          <p:cNvPr id="11" name="Rectangle 10">
            <a:extLst>
              <a:ext uri="{FF2B5EF4-FFF2-40B4-BE49-F238E27FC236}">
                <a16:creationId xmlns:a16="http://schemas.microsoft.com/office/drawing/2014/main" id="{495500FC-CAB4-254C-8B99-B4EFFB497C05}"/>
              </a:ext>
            </a:extLst>
          </p:cNvPr>
          <p:cNvSpPr/>
          <p:nvPr/>
        </p:nvSpPr>
        <p:spPr>
          <a:xfrm>
            <a:off x="2910343" y="2822382"/>
            <a:ext cx="986954" cy="67608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Cordia New" panose="020B0304020202020204" pitchFamily="34" charset="-34"/>
                <a:cs typeface="Cordia New" panose="020B0304020202020204" pitchFamily="34" charset="-34"/>
              </a:rPr>
              <a:t>Recommend </a:t>
            </a:r>
            <a:r>
              <a:rPr lang="en-US" sz="1600">
                <a:latin typeface="Cordia New" panose="020B0304020202020204" pitchFamily="34" charset="-34"/>
                <a:cs typeface="Cordia New" panose="020B0304020202020204" pitchFamily="34" charset="-34"/>
              </a:rPr>
              <a:t>the media</a:t>
            </a:r>
            <a:endParaRPr lang="en-US" sz="1600" dirty="0">
              <a:latin typeface="Cordia New" panose="020B0304020202020204" pitchFamily="34" charset="-34"/>
              <a:cs typeface="Cordia New" panose="020B0304020202020204" pitchFamily="34" charset="-34"/>
            </a:endParaRPr>
          </a:p>
        </p:txBody>
      </p:sp>
      <p:cxnSp>
        <p:nvCxnSpPr>
          <p:cNvPr id="12" name="Straight Arrow Connector 11">
            <a:extLst>
              <a:ext uri="{FF2B5EF4-FFF2-40B4-BE49-F238E27FC236}">
                <a16:creationId xmlns:a16="http://schemas.microsoft.com/office/drawing/2014/main" id="{2A8BC070-9AA9-5C49-B1B6-166F1912814A}"/>
              </a:ext>
            </a:extLst>
          </p:cNvPr>
          <p:cNvCxnSpPr>
            <a:cxnSpLocks/>
          </p:cNvCxnSpPr>
          <p:nvPr/>
        </p:nvCxnSpPr>
        <p:spPr>
          <a:xfrm>
            <a:off x="2012986" y="2670896"/>
            <a:ext cx="836746" cy="322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6BF8CD4-5EBC-1947-AAD9-69B7E6E96655}"/>
              </a:ext>
            </a:extLst>
          </p:cNvPr>
          <p:cNvSpPr txBox="1"/>
          <p:nvPr/>
        </p:nvSpPr>
        <p:spPr>
          <a:xfrm>
            <a:off x="2095316" y="2832226"/>
            <a:ext cx="409086" cy="338554"/>
          </a:xfrm>
          <a:prstGeom prst="rect">
            <a:avLst/>
          </a:prstGeom>
          <a:noFill/>
        </p:spPr>
        <p:txBody>
          <a:bodyPr wrap="none" rtlCol="0">
            <a:spAutoFit/>
          </a:bodyPr>
          <a:lstStyle/>
          <a:p>
            <a:r>
              <a:rPr lang="en-US" sz="1600" dirty="0">
                <a:solidFill>
                  <a:schemeClr val="bg1"/>
                </a:solidFill>
                <a:latin typeface="Cordia New" panose="020B0304020202020204" pitchFamily="34" charset="-34"/>
                <a:cs typeface="Cordia New" panose="020B0304020202020204" pitchFamily="34" charset="-34"/>
              </a:rPr>
              <a:t>Yes</a:t>
            </a:r>
          </a:p>
        </p:txBody>
      </p:sp>
      <p:cxnSp>
        <p:nvCxnSpPr>
          <p:cNvPr id="18" name="Straight Arrow Connector 17">
            <a:extLst>
              <a:ext uri="{FF2B5EF4-FFF2-40B4-BE49-F238E27FC236}">
                <a16:creationId xmlns:a16="http://schemas.microsoft.com/office/drawing/2014/main" id="{634CE541-E444-B04F-8575-E9C65783DA6C}"/>
              </a:ext>
            </a:extLst>
          </p:cNvPr>
          <p:cNvCxnSpPr>
            <a:cxnSpLocks/>
          </p:cNvCxnSpPr>
          <p:nvPr/>
        </p:nvCxnSpPr>
        <p:spPr>
          <a:xfrm>
            <a:off x="3935845" y="3157621"/>
            <a:ext cx="349275"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631EC51-1C6C-FB40-B4FE-8660EEC046B6}"/>
              </a:ext>
            </a:extLst>
          </p:cNvPr>
          <p:cNvSpPr/>
          <p:nvPr/>
        </p:nvSpPr>
        <p:spPr>
          <a:xfrm>
            <a:off x="4323669" y="2870949"/>
            <a:ext cx="1473450" cy="49146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Cordia New" panose="020B0304020202020204" pitchFamily="34" charset="-34"/>
                <a:cs typeface="Cordia New" panose="020B0304020202020204" pitchFamily="34" charset="-34"/>
              </a:rPr>
              <a:t>Is ‘Proportion Usage’ high enough?</a:t>
            </a:r>
          </a:p>
        </p:txBody>
      </p:sp>
      <p:cxnSp>
        <p:nvCxnSpPr>
          <p:cNvPr id="21" name="Straight Arrow Connector 20">
            <a:extLst>
              <a:ext uri="{FF2B5EF4-FFF2-40B4-BE49-F238E27FC236}">
                <a16:creationId xmlns:a16="http://schemas.microsoft.com/office/drawing/2014/main" id="{6B5D393E-B8B4-234E-B600-A42A8C06C610}"/>
              </a:ext>
            </a:extLst>
          </p:cNvPr>
          <p:cNvCxnSpPr>
            <a:cxnSpLocks/>
          </p:cNvCxnSpPr>
          <p:nvPr/>
        </p:nvCxnSpPr>
        <p:spPr>
          <a:xfrm flipV="1">
            <a:off x="5922850" y="2740017"/>
            <a:ext cx="855003" cy="21916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5304F21-9928-CA41-959B-CEC839AF6FD2}"/>
              </a:ext>
            </a:extLst>
          </p:cNvPr>
          <p:cNvSpPr/>
          <p:nvPr/>
        </p:nvSpPr>
        <p:spPr>
          <a:xfrm>
            <a:off x="6970415" y="2396971"/>
            <a:ext cx="1385706" cy="5478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Cordia New" panose="020B0304020202020204" pitchFamily="34" charset="-34"/>
                <a:cs typeface="Cordia New" panose="020B0304020202020204" pitchFamily="34" charset="-34"/>
              </a:rPr>
              <a:t>Bottom of the recommendation</a:t>
            </a:r>
          </a:p>
        </p:txBody>
      </p:sp>
      <p:sp>
        <p:nvSpPr>
          <p:cNvPr id="26" name="Rectangle 25">
            <a:extLst>
              <a:ext uri="{FF2B5EF4-FFF2-40B4-BE49-F238E27FC236}">
                <a16:creationId xmlns:a16="http://schemas.microsoft.com/office/drawing/2014/main" id="{CFA351AE-492C-534E-BC37-18B737EE4B84}"/>
              </a:ext>
            </a:extLst>
          </p:cNvPr>
          <p:cNvSpPr/>
          <p:nvPr/>
        </p:nvSpPr>
        <p:spPr>
          <a:xfrm>
            <a:off x="7033933" y="3498465"/>
            <a:ext cx="1385706" cy="52970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Cordia New" panose="020B0304020202020204" pitchFamily="34" charset="-34"/>
                <a:cs typeface="Cordia New" panose="020B0304020202020204" pitchFamily="34" charset="-34"/>
              </a:rPr>
              <a:t>Top of the recommendation</a:t>
            </a:r>
          </a:p>
        </p:txBody>
      </p:sp>
      <p:sp>
        <p:nvSpPr>
          <p:cNvPr id="15" name="TextBox 14">
            <a:extLst>
              <a:ext uri="{FF2B5EF4-FFF2-40B4-BE49-F238E27FC236}">
                <a16:creationId xmlns:a16="http://schemas.microsoft.com/office/drawing/2014/main" id="{4BCD1849-CFF7-FC44-BBF2-BFCADCBEEE48}"/>
              </a:ext>
            </a:extLst>
          </p:cNvPr>
          <p:cNvSpPr txBox="1"/>
          <p:nvPr/>
        </p:nvSpPr>
        <p:spPr>
          <a:xfrm>
            <a:off x="6008000" y="3617537"/>
            <a:ext cx="409086" cy="338554"/>
          </a:xfrm>
          <a:prstGeom prst="rect">
            <a:avLst/>
          </a:prstGeom>
          <a:noFill/>
        </p:spPr>
        <p:txBody>
          <a:bodyPr wrap="none" rtlCol="0">
            <a:spAutoFit/>
          </a:bodyPr>
          <a:lstStyle/>
          <a:p>
            <a:r>
              <a:rPr lang="en-US" sz="1600" dirty="0">
                <a:solidFill>
                  <a:schemeClr val="bg1"/>
                </a:solidFill>
                <a:latin typeface="Cordia New" panose="020B0304020202020204" pitchFamily="34" charset="-34"/>
                <a:cs typeface="Cordia New" panose="020B0304020202020204" pitchFamily="34" charset="-34"/>
              </a:rPr>
              <a:t>Yes</a:t>
            </a:r>
          </a:p>
        </p:txBody>
      </p:sp>
      <p:sp>
        <p:nvSpPr>
          <p:cNvPr id="20" name="TextBox 19">
            <a:extLst>
              <a:ext uri="{FF2B5EF4-FFF2-40B4-BE49-F238E27FC236}">
                <a16:creationId xmlns:a16="http://schemas.microsoft.com/office/drawing/2014/main" id="{7E88658A-0766-D141-B6D4-2973CDA45AEF}"/>
              </a:ext>
            </a:extLst>
          </p:cNvPr>
          <p:cNvSpPr txBox="1"/>
          <p:nvPr/>
        </p:nvSpPr>
        <p:spPr>
          <a:xfrm>
            <a:off x="6058436" y="2532394"/>
            <a:ext cx="357790" cy="338554"/>
          </a:xfrm>
          <a:prstGeom prst="rect">
            <a:avLst/>
          </a:prstGeom>
          <a:noFill/>
        </p:spPr>
        <p:txBody>
          <a:bodyPr wrap="none" rtlCol="0">
            <a:spAutoFit/>
          </a:bodyPr>
          <a:lstStyle/>
          <a:p>
            <a:r>
              <a:rPr lang="en-US" sz="1600" dirty="0">
                <a:solidFill>
                  <a:schemeClr val="bg1"/>
                </a:solidFill>
                <a:latin typeface="Cordia New" panose="020B0304020202020204" pitchFamily="34" charset="-34"/>
                <a:cs typeface="Cordia New" panose="020B0304020202020204" pitchFamily="34" charset="-34"/>
              </a:rPr>
              <a:t>No</a:t>
            </a:r>
          </a:p>
        </p:txBody>
      </p:sp>
      <p:sp>
        <p:nvSpPr>
          <p:cNvPr id="22" name="Title 1">
            <a:extLst>
              <a:ext uri="{FF2B5EF4-FFF2-40B4-BE49-F238E27FC236}">
                <a16:creationId xmlns:a16="http://schemas.microsoft.com/office/drawing/2014/main" id="{49D6CE39-2158-C14B-9077-90C33C210DA3}"/>
              </a:ext>
            </a:extLst>
          </p:cNvPr>
          <p:cNvSpPr txBox="1">
            <a:spLocks/>
          </p:cNvSpPr>
          <p:nvPr/>
        </p:nvSpPr>
        <p:spPr>
          <a:xfrm>
            <a:off x="1495887" y="403634"/>
            <a:ext cx="6152225" cy="370388"/>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00" dirty="0">
                <a:solidFill>
                  <a:schemeClr val="bg1"/>
                </a:solidFill>
                <a:latin typeface="Cordia New" panose="020B0304020202020204" pitchFamily="34" charset="-34"/>
                <a:cs typeface="Cordia New" panose="020B0304020202020204" pitchFamily="34" charset="-34"/>
              </a:rPr>
              <a:t>Hierarchy of Proportion Views and Proportion Usage</a:t>
            </a:r>
          </a:p>
        </p:txBody>
      </p:sp>
      <p:cxnSp>
        <p:nvCxnSpPr>
          <p:cNvPr id="24" name="Straight Arrow Connector 23">
            <a:extLst>
              <a:ext uri="{FF2B5EF4-FFF2-40B4-BE49-F238E27FC236}">
                <a16:creationId xmlns:a16="http://schemas.microsoft.com/office/drawing/2014/main" id="{D091D525-184E-FD47-8E0B-00E1B311C85A}"/>
              </a:ext>
            </a:extLst>
          </p:cNvPr>
          <p:cNvCxnSpPr>
            <a:cxnSpLocks/>
          </p:cNvCxnSpPr>
          <p:nvPr/>
        </p:nvCxnSpPr>
        <p:spPr>
          <a:xfrm>
            <a:off x="5922850" y="3456207"/>
            <a:ext cx="836746" cy="322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CD0A6CDD-70D9-C749-88A7-BA6163C9890F}"/>
              </a:ext>
            </a:extLst>
          </p:cNvPr>
          <p:cNvSpPr txBox="1">
            <a:spLocks/>
          </p:cNvSpPr>
          <p:nvPr/>
        </p:nvSpPr>
        <p:spPr>
          <a:xfrm>
            <a:off x="82073" y="14516"/>
            <a:ext cx="1284503" cy="2589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a:solidFill>
                  <a:schemeClr val="bg1"/>
                </a:solidFill>
                <a:latin typeface="Cordia New" panose="020B0304020202020204" pitchFamily="34" charset="-34"/>
                <a:cs typeface="Cordia New" panose="020B0304020202020204" pitchFamily="34" charset="-34"/>
              </a:rPr>
              <a:t>Data Organization</a:t>
            </a:r>
            <a:endParaRPr lang="en-US" sz="1600" dirty="0">
              <a:solidFill>
                <a:schemeClr val="bg1"/>
              </a:solidFill>
              <a:latin typeface="Cordia New" panose="020B0304020202020204" pitchFamily="34" charset="-34"/>
              <a:cs typeface="Cordia New" panose="020B0304020202020204" pitchFamily="34" charset="-34"/>
            </a:endParaRPr>
          </a:p>
        </p:txBody>
      </p:sp>
      <p:sp>
        <p:nvSpPr>
          <p:cNvPr id="23" name="Google Shape;211;p33">
            <a:extLst>
              <a:ext uri="{FF2B5EF4-FFF2-40B4-BE49-F238E27FC236}">
                <a16:creationId xmlns:a16="http://schemas.microsoft.com/office/drawing/2014/main" id="{C5380487-D0C0-EC4D-AF52-1D471019835C}"/>
              </a:ext>
            </a:extLst>
          </p:cNvPr>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13</a:t>
            </a:fld>
            <a:endParaRPr dirty="0"/>
          </a:p>
        </p:txBody>
      </p:sp>
    </p:spTree>
    <p:extLst>
      <p:ext uri="{BB962C8B-B14F-4D97-AF65-F5344CB8AC3E}">
        <p14:creationId xmlns:p14="http://schemas.microsoft.com/office/powerpoint/2010/main" val="1215073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10" grpId="0" animBg="1"/>
      <p:bldP spid="11" grpId="0" animBg="1"/>
      <p:bldP spid="16" grpId="0"/>
      <p:bldP spid="19" grpId="0" animBg="1"/>
      <p:bldP spid="25" grpId="0" animBg="1"/>
      <p:bldP spid="26" grpId="0" animBg="1"/>
      <p:bldP spid="15"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40EB7F4-2C55-F844-BA32-8C5FACD65C97}"/>
              </a:ext>
            </a:extLst>
          </p:cNvPr>
          <p:cNvSpPr txBox="1">
            <a:spLocks/>
          </p:cNvSpPr>
          <p:nvPr/>
        </p:nvSpPr>
        <p:spPr>
          <a:xfrm>
            <a:off x="339755" y="114660"/>
            <a:ext cx="8464492" cy="68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chemeClr val="bg1"/>
                </a:solidFill>
                <a:latin typeface="Cordia New" panose="020B0304020202020204" pitchFamily="34" charset="-34"/>
                <a:cs typeface="Cordia New" panose="020B0304020202020204" pitchFamily="34" charset="-34"/>
              </a:rPr>
              <a:t>Aggregating</a:t>
            </a:r>
          </a:p>
        </p:txBody>
      </p:sp>
      <p:sp>
        <p:nvSpPr>
          <p:cNvPr id="28" name="Rectangle 27">
            <a:extLst>
              <a:ext uri="{FF2B5EF4-FFF2-40B4-BE49-F238E27FC236}">
                <a16:creationId xmlns:a16="http://schemas.microsoft.com/office/drawing/2014/main" id="{76626BBC-62DB-294D-82C2-45C94A3A96D2}"/>
              </a:ext>
            </a:extLst>
          </p:cNvPr>
          <p:cNvSpPr/>
          <p:nvPr/>
        </p:nvSpPr>
        <p:spPr>
          <a:xfrm>
            <a:off x="339755" y="1225118"/>
            <a:ext cx="1382513" cy="1526960"/>
          </a:xfrm>
          <a:prstGeom prst="rect">
            <a:avLst/>
          </a:prstGeom>
        </p:spPr>
        <p:txBody>
          <a:bodyPr wrap="none" rtlCol="0" anchor="ctr">
            <a:spAutoFit/>
          </a:bodyPr>
          <a:lstStyle/>
          <a:p>
            <a:pPr algn="l"/>
            <a:endParaRPr lang="en-US" dirty="0">
              <a:solidFill>
                <a:schemeClr val="bg1"/>
              </a:solidFill>
            </a:endParaRPr>
          </a:p>
        </p:txBody>
      </p:sp>
      <p:sp>
        <p:nvSpPr>
          <p:cNvPr id="29" name="Rectangle 28">
            <a:extLst>
              <a:ext uri="{FF2B5EF4-FFF2-40B4-BE49-F238E27FC236}">
                <a16:creationId xmlns:a16="http://schemas.microsoft.com/office/drawing/2014/main" id="{E48274E6-6730-0045-AEE4-F26B96B989A8}"/>
              </a:ext>
            </a:extLst>
          </p:cNvPr>
          <p:cNvSpPr/>
          <p:nvPr/>
        </p:nvSpPr>
        <p:spPr>
          <a:xfrm>
            <a:off x="612559" y="1225118"/>
            <a:ext cx="1180730" cy="852257"/>
          </a:xfrm>
          <a:prstGeom prst="rect">
            <a:avLst/>
          </a:prstGeom>
        </p:spPr>
        <p:txBody>
          <a:bodyPr wrap="none" rtlCol="0" anchor="ctr">
            <a:spAutoFit/>
          </a:bodyPr>
          <a:lstStyle/>
          <a:p>
            <a:pPr algn="l"/>
            <a:endParaRPr lang="en-US" dirty="0">
              <a:solidFill>
                <a:schemeClr val="bg1"/>
              </a:solidFill>
            </a:endParaRPr>
          </a:p>
        </p:txBody>
      </p:sp>
      <p:sp>
        <p:nvSpPr>
          <p:cNvPr id="30" name="Rectangle 29">
            <a:extLst>
              <a:ext uri="{FF2B5EF4-FFF2-40B4-BE49-F238E27FC236}">
                <a16:creationId xmlns:a16="http://schemas.microsoft.com/office/drawing/2014/main" id="{AF6BAD56-E270-DE47-AA1F-61933F7F99E0}"/>
              </a:ext>
            </a:extLst>
          </p:cNvPr>
          <p:cNvSpPr/>
          <p:nvPr/>
        </p:nvSpPr>
        <p:spPr>
          <a:xfrm>
            <a:off x="403989" y="1113653"/>
            <a:ext cx="1179113" cy="33855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Cordia New" panose="020B0304020202020204" pitchFamily="34" charset="-34"/>
                <a:cs typeface="Cordia New" panose="020B0304020202020204" pitchFamily="34" charset="-34"/>
              </a:rPr>
              <a:t>Flight Data</a:t>
            </a:r>
          </a:p>
        </p:txBody>
      </p:sp>
      <p:sp>
        <p:nvSpPr>
          <p:cNvPr id="31" name="TextBox 30">
            <a:extLst>
              <a:ext uri="{FF2B5EF4-FFF2-40B4-BE49-F238E27FC236}">
                <a16:creationId xmlns:a16="http://schemas.microsoft.com/office/drawing/2014/main" id="{01CB7D5C-DF97-D947-949D-1BA144AC52EE}"/>
              </a:ext>
            </a:extLst>
          </p:cNvPr>
          <p:cNvSpPr txBox="1"/>
          <p:nvPr/>
        </p:nvSpPr>
        <p:spPr>
          <a:xfrm>
            <a:off x="1798146" y="1021320"/>
            <a:ext cx="340158" cy="523220"/>
          </a:xfrm>
          <a:prstGeom prst="rect">
            <a:avLst/>
          </a:prstGeom>
          <a:noFill/>
        </p:spPr>
        <p:txBody>
          <a:bodyPr wrap="none" rtlCol="0">
            <a:spAutoFit/>
          </a:bodyPr>
          <a:lstStyle/>
          <a:p>
            <a:pPr algn="l"/>
            <a:r>
              <a:rPr lang="en-US" sz="2800" dirty="0">
                <a:solidFill>
                  <a:schemeClr val="bg1"/>
                </a:solidFill>
                <a:latin typeface="Cordia New" panose="020B0304020202020204" pitchFamily="34" charset="-34"/>
                <a:cs typeface="Cordia New" panose="020B0304020202020204" pitchFamily="34" charset="-34"/>
              </a:rPr>
              <a:t>+</a:t>
            </a:r>
          </a:p>
        </p:txBody>
      </p:sp>
      <p:sp>
        <p:nvSpPr>
          <p:cNvPr id="32" name="Rectangle 31">
            <a:extLst>
              <a:ext uri="{FF2B5EF4-FFF2-40B4-BE49-F238E27FC236}">
                <a16:creationId xmlns:a16="http://schemas.microsoft.com/office/drawing/2014/main" id="{6AB636A6-359F-5A4C-AF1C-638BF1FD809B}"/>
              </a:ext>
            </a:extLst>
          </p:cNvPr>
          <p:cNvSpPr/>
          <p:nvPr/>
        </p:nvSpPr>
        <p:spPr>
          <a:xfrm>
            <a:off x="2294093" y="878994"/>
            <a:ext cx="1179113" cy="6858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Cordia New" panose="020B0304020202020204" pitchFamily="34" charset="-34"/>
                <a:cs typeface="Cordia New" panose="020B0304020202020204" pitchFamily="34" charset="-34"/>
              </a:rPr>
              <a:t>Media Data</a:t>
            </a:r>
          </a:p>
        </p:txBody>
      </p:sp>
      <p:sp>
        <p:nvSpPr>
          <p:cNvPr id="33" name="Rectangle 32">
            <a:extLst>
              <a:ext uri="{FF2B5EF4-FFF2-40B4-BE49-F238E27FC236}">
                <a16:creationId xmlns:a16="http://schemas.microsoft.com/office/drawing/2014/main" id="{65557A2A-81A0-6445-91A3-FB4CF12CB092}"/>
              </a:ext>
            </a:extLst>
          </p:cNvPr>
          <p:cNvSpPr/>
          <p:nvPr/>
        </p:nvSpPr>
        <p:spPr>
          <a:xfrm>
            <a:off x="4088667" y="797292"/>
            <a:ext cx="1382513" cy="86500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Cordia New" panose="020B0304020202020204" pitchFamily="34" charset="-34"/>
                <a:cs typeface="Cordia New" panose="020B0304020202020204" pitchFamily="34" charset="-34"/>
              </a:rPr>
              <a:t>Feature Engineering</a:t>
            </a:r>
          </a:p>
        </p:txBody>
      </p:sp>
      <p:sp>
        <p:nvSpPr>
          <p:cNvPr id="34" name="TextBox 33">
            <a:extLst>
              <a:ext uri="{FF2B5EF4-FFF2-40B4-BE49-F238E27FC236}">
                <a16:creationId xmlns:a16="http://schemas.microsoft.com/office/drawing/2014/main" id="{E0FCC700-7A01-4A42-9CD8-473E83CE4278}"/>
              </a:ext>
            </a:extLst>
          </p:cNvPr>
          <p:cNvSpPr txBox="1"/>
          <p:nvPr/>
        </p:nvSpPr>
        <p:spPr>
          <a:xfrm>
            <a:off x="3550248" y="960284"/>
            <a:ext cx="340158" cy="523220"/>
          </a:xfrm>
          <a:prstGeom prst="rect">
            <a:avLst/>
          </a:prstGeom>
          <a:noFill/>
        </p:spPr>
        <p:txBody>
          <a:bodyPr wrap="none" rtlCol="0">
            <a:spAutoFit/>
          </a:bodyPr>
          <a:lstStyle/>
          <a:p>
            <a:pPr algn="l"/>
            <a:r>
              <a:rPr lang="en-US" sz="2800" dirty="0">
                <a:solidFill>
                  <a:schemeClr val="bg1"/>
                </a:solidFill>
                <a:latin typeface="Cordia New" panose="020B0304020202020204" pitchFamily="34" charset="-34"/>
                <a:cs typeface="Cordia New" panose="020B0304020202020204" pitchFamily="34" charset="-34"/>
              </a:rPr>
              <a:t>+</a:t>
            </a:r>
            <a:endParaRPr lang="en-US" sz="2400" dirty="0">
              <a:solidFill>
                <a:schemeClr val="bg1"/>
              </a:solidFill>
              <a:latin typeface="Cordia New" panose="020B0304020202020204" pitchFamily="34" charset="-34"/>
              <a:cs typeface="Cordia New" panose="020B0304020202020204" pitchFamily="34" charset="-34"/>
            </a:endParaRPr>
          </a:p>
        </p:txBody>
      </p:sp>
      <p:sp>
        <p:nvSpPr>
          <p:cNvPr id="36" name="Rectangle 35">
            <a:extLst>
              <a:ext uri="{FF2B5EF4-FFF2-40B4-BE49-F238E27FC236}">
                <a16:creationId xmlns:a16="http://schemas.microsoft.com/office/drawing/2014/main" id="{A684381B-22EB-B74D-9227-E50D8A7F31F2}"/>
              </a:ext>
            </a:extLst>
          </p:cNvPr>
          <p:cNvSpPr/>
          <p:nvPr/>
        </p:nvSpPr>
        <p:spPr>
          <a:xfrm>
            <a:off x="6316379" y="815919"/>
            <a:ext cx="1382513" cy="82977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Cordia New" panose="020B0304020202020204" pitchFamily="34" charset="-34"/>
                <a:cs typeface="Cordia New" panose="020B0304020202020204" pitchFamily="34" charset="-34"/>
              </a:rPr>
              <a:t>Aggregated Dataset</a:t>
            </a:r>
          </a:p>
        </p:txBody>
      </p:sp>
      <p:graphicFrame>
        <p:nvGraphicFramePr>
          <p:cNvPr id="37" name="Table 36">
            <a:extLst>
              <a:ext uri="{FF2B5EF4-FFF2-40B4-BE49-F238E27FC236}">
                <a16:creationId xmlns:a16="http://schemas.microsoft.com/office/drawing/2014/main" id="{42E3E83F-8D9E-8540-AD27-24F54B94F719}"/>
              </a:ext>
            </a:extLst>
          </p:cNvPr>
          <p:cNvGraphicFramePr>
            <a:graphicFrameLocks noGrp="1"/>
          </p:cNvGraphicFramePr>
          <p:nvPr>
            <p:extLst/>
          </p:nvPr>
        </p:nvGraphicFramePr>
        <p:xfrm>
          <a:off x="148515" y="2088700"/>
          <a:ext cx="8655730" cy="2099705"/>
        </p:xfrm>
        <a:graphic>
          <a:graphicData uri="http://schemas.openxmlformats.org/drawingml/2006/table">
            <a:tbl>
              <a:tblPr>
                <a:tableStyleId>{3C2FFA5D-87B4-456A-9821-1D502468CF0F}</a:tableStyleId>
              </a:tblPr>
              <a:tblGrid>
                <a:gridCol w="1195676">
                  <a:extLst>
                    <a:ext uri="{9D8B030D-6E8A-4147-A177-3AD203B41FA5}">
                      <a16:colId xmlns:a16="http://schemas.microsoft.com/office/drawing/2014/main" val="2592128138"/>
                    </a:ext>
                  </a:extLst>
                </a:gridCol>
                <a:gridCol w="710700">
                  <a:extLst>
                    <a:ext uri="{9D8B030D-6E8A-4147-A177-3AD203B41FA5}">
                      <a16:colId xmlns:a16="http://schemas.microsoft.com/office/drawing/2014/main" val="303011630"/>
                    </a:ext>
                  </a:extLst>
                </a:gridCol>
                <a:gridCol w="643303">
                  <a:extLst>
                    <a:ext uri="{9D8B030D-6E8A-4147-A177-3AD203B41FA5}">
                      <a16:colId xmlns:a16="http://schemas.microsoft.com/office/drawing/2014/main" val="1469504219"/>
                    </a:ext>
                  </a:extLst>
                </a:gridCol>
                <a:gridCol w="513119">
                  <a:extLst>
                    <a:ext uri="{9D8B030D-6E8A-4147-A177-3AD203B41FA5}">
                      <a16:colId xmlns:a16="http://schemas.microsoft.com/office/drawing/2014/main" val="3081625468"/>
                    </a:ext>
                  </a:extLst>
                </a:gridCol>
                <a:gridCol w="1056443">
                  <a:extLst>
                    <a:ext uri="{9D8B030D-6E8A-4147-A177-3AD203B41FA5}">
                      <a16:colId xmlns:a16="http://schemas.microsoft.com/office/drawing/2014/main" val="255533047"/>
                    </a:ext>
                  </a:extLst>
                </a:gridCol>
                <a:gridCol w="550415">
                  <a:extLst>
                    <a:ext uri="{9D8B030D-6E8A-4147-A177-3AD203B41FA5}">
                      <a16:colId xmlns:a16="http://schemas.microsoft.com/office/drawing/2014/main" val="2713714967"/>
                    </a:ext>
                  </a:extLst>
                </a:gridCol>
                <a:gridCol w="719092">
                  <a:extLst>
                    <a:ext uri="{9D8B030D-6E8A-4147-A177-3AD203B41FA5}">
                      <a16:colId xmlns:a16="http://schemas.microsoft.com/office/drawing/2014/main" val="2682391571"/>
                    </a:ext>
                  </a:extLst>
                </a:gridCol>
                <a:gridCol w="861134">
                  <a:extLst>
                    <a:ext uri="{9D8B030D-6E8A-4147-A177-3AD203B41FA5}">
                      <a16:colId xmlns:a16="http://schemas.microsoft.com/office/drawing/2014/main" val="2636870556"/>
                    </a:ext>
                  </a:extLst>
                </a:gridCol>
                <a:gridCol w="523782">
                  <a:extLst>
                    <a:ext uri="{9D8B030D-6E8A-4147-A177-3AD203B41FA5}">
                      <a16:colId xmlns:a16="http://schemas.microsoft.com/office/drawing/2014/main" val="2505779420"/>
                    </a:ext>
                  </a:extLst>
                </a:gridCol>
                <a:gridCol w="932156">
                  <a:extLst>
                    <a:ext uri="{9D8B030D-6E8A-4147-A177-3AD203B41FA5}">
                      <a16:colId xmlns:a16="http://schemas.microsoft.com/office/drawing/2014/main" val="3713697477"/>
                    </a:ext>
                  </a:extLst>
                </a:gridCol>
                <a:gridCol w="949910">
                  <a:extLst>
                    <a:ext uri="{9D8B030D-6E8A-4147-A177-3AD203B41FA5}">
                      <a16:colId xmlns:a16="http://schemas.microsoft.com/office/drawing/2014/main" val="662209143"/>
                    </a:ext>
                  </a:extLst>
                </a:gridCol>
              </a:tblGrid>
              <a:tr h="478710">
                <a:tc>
                  <a:txBody>
                    <a:bodyPr/>
                    <a:lstStyle/>
                    <a:p>
                      <a:pPr algn="ctr"/>
                      <a:r>
                        <a:rPr lang="en-US" sz="1600" b="1" dirty="0">
                          <a:effectLst/>
                          <a:latin typeface="Cordia New" panose="020B0304020202020204" pitchFamily="34" charset="-34"/>
                          <a:cs typeface="Cordia New" panose="020B0304020202020204" pitchFamily="34" charset="-34"/>
                        </a:rPr>
                        <a:t>mediaTitle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a_list_qty</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nom_idx</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err="1">
                          <a:effectLst/>
                          <a:latin typeface="Cordia New" panose="020B0304020202020204" pitchFamily="34" charset="-34"/>
                          <a:cs typeface="Cordia New" panose="020B0304020202020204" pitchFamily="34" charset="-34"/>
                        </a:rPr>
                        <a:t>win_idx</a:t>
                      </a:r>
                      <a:endParaRPr lang="en-US" sz="1600" b="1" dirty="0">
                        <a:effectLst/>
                        <a:latin typeface="Cordia New" panose="020B0304020202020204" pitchFamily="34" charset="-34"/>
                        <a:cs typeface="Cordia New" panose="020B0304020202020204" pitchFamily="34" charset="-34"/>
                      </a:endParaRPr>
                    </a:p>
                    <a:p>
                      <a:pPr algn="ctr"/>
                      <a:endParaRPr lang="en-US" sz="1600" b="1" dirty="0">
                        <a:effectLst/>
                        <a:latin typeface="Cordia New" panose="020B0304020202020204" pitchFamily="34" charset="-34"/>
                        <a:cs typeface="Cordia New" panose="020B0304020202020204" pitchFamily="34" charset="-34"/>
                      </a:endParaRP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year category</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genre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country Zone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peopleScore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price tag</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prop view</a:t>
                      </a:r>
                    </a:p>
                    <a:p>
                      <a:pPr algn="ctr"/>
                      <a:endParaRPr lang="en-US" sz="1600" b="1" dirty="0">
                        <a:effectLst/>
                        <a:latin typeface="Cordia New" panose="020B0304020202020204" pitchFamily="34" charset="-34"/>
                        <a:cs typeface="Cordia New" panose="020B0304020202020204" pitchFamily="34" charset="-34"/>
                      </a:endParaRP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prop usage</a:t>
                      </a:r>
                    </a:p>
                  </a:txBody>
                  <a:tcPr marL="11707" marR="11707" marT="11707" marB="11707"/>
                </a:tc>
                <a:extLst>
                  <a:ext uri="{0D108BD9-81ED-4DB2-BD59-A6C34878D82A}">
                    <a16:rowId xmlns:a16="http://schemas.microsoft.com/office/drawing/2014/main" val="3083908295"/>
                  </a:ext>
                </a:extLst>
              </a:tr>
              <a:tr h="431999">
                <a:tc>
                  <a:txBody>
                    <a:bodyPr/>
                    <a:lstStyle/>
                    <a:p>
                      <a:pPr algn="ctr"/>
                      <a:r>
                        <a:rPr lang="en-US" sz="1600" dirty="0">
                          <a:effectLst/>
                          <a:latin typeface="Cordia New" panose="020B0304020202020204" pitchFamily="34" charset="-34"/>
                          <a:cs typeface="Cordia New" panose="020B0304020202020204" pitchFamily="34" charset="-34"/>
                        </a:rPr>
                        <a:t>Avengers: Infinity War</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5</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New Release</a:t>
                      </a:r>
                    </a:p>
                  </a:txBody>
                  <a:tcPr marL="11707" marR="11707" marT="11707" marB="11707"/>
                </a:tc>
                <a:tc>
                  <a:txBody>
                    <a:bodyPr/>
                    <a:lstStyle/>
                    <a:p>
                      <a:pPr algn="ctr"/>
                      <a:r>
                        <a:rPr lang="en-US" sz="1600">
                          <a:effectLst/>
                          <a:latin typeface="Cordia New" panose="020B0304020202020204" pitchFamily="34" charset="-34"/>
                          <a:cs typeface="Cordia New" panose="020B0304020202020204" pitchFamily="34" charset="-34"/>
                        </a:rPr>
                        <a:t>Action</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North America</a:t>
                      </a:r>
                    </a:p>
                  </a:txBody>
                  <a:tcPr marL="11707" marR="11707" marT="11707" marB="11707"/>
                </a:tc>
                <a:tc>
                  <a:txBody>
                    <a:bodyPr/>
                    <a:lstStyle/>
                    <a:p>
                      <a:pPr algn="ctr"/>
                      <a:r>
                        <a:rPr lang="en-US" sz="1600">
                          <a:effectLst/>
                          <a:latin typeface="Cordia New" panose="020B0304020202020204" pitchFamily="34" charset="-34"/>
                          <a:cs typeface="Cordia New" panose="020B0304020202020204" pitchFamily="34" charset="-34"/>
                        </a:rPr>
                        <a:t>8.8</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0.0017</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0.84</a:t>
                      </a:r>
                    </a:p>
                  </a:txBody>
                  <a:tcPr marL="11707" marR="11707" marT="11707" marB="11707"/>
                </a:tc>
                <a:extLst>
                  <a:ext uri="{0D108BD9-81ED-4DB2-BD59-A6C34878D82A}">
                    <a16:rowId xmlns:a16="http://schemas.microsoft.com/office/drawing/2014/main" val="884588642"/>
                  </a:ext>
                </a:extLst>
              </a:tr>
              <a:tr h="566423">
                <a:tc>
                  <a:txBody>
                    <a:bodyPr/>
                    <a:lstStyle/>
                    <a:p>
                      <a:pPr algn="ctr"/>
                      <a:r>
                        <a:rPr lang="en-US" sz="1600" dirty="0">
                          <a:effectLst/>
                          <a:latin typeface="Cordia New" panose="020B0304020202020204" pitchFamily="34" charset="-34"/>
                          <a:cs typeface="Cordia New" panose="020B0304020202020204" pitchFamily="34" charset="-34"/>
                        </a:rPr>
                        <a:t>The Polar Express</a:t>
                      </a:r>
                    </a:p>
                  </a:txBody>
                  <a:tcPr marL="11707" marR="11707" marT="11707" marB="11707"/>
                </a:tc>
                <a:tc>
                  <a:txBody>
                    <a:bodyPr/>
                    <a:lstStyle/>
                    <a:p>
                      <a:pPr algn="ctr"/>
                      <a:r>
                        <a:rPr lang="en-US" sz="1600">
                          <a:effectLst/>
                          <a:latin typeface="Cordia New" panose="020B0304020202020204" pitchFamily="34" charset="-34"/>
                          <a:cs typeface="Cordia New" panose="020B0304020202020204" pitchFamily="34" charset="-34"/>
                        </a:rPr>
                        <a:t>1</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1</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1</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5-8 years old</a:t>
                      </a:r>
                    </a:p>
                  </a:txBody>
                  <a:tcPr marL="11707" marR="11707" marT="11707" marB="11707"/>
                </a:tc>
                <a:tc>
                  <a:txBody>
                    <a:bodyPr/>
                    <a:lstStyle/>
                    <a:p>
                      <a:pPr algn="ctr"/>
                      <a:r>
                        <a:rPr lang="en-US" sz="1600">
                          <a:effectLst/>
                          <a:latin typeface="Cordia New" panose="020B0304020202020204" pitchFamily="34" charset="-34"/>
                          <a:cs typeface="Cordia New" panose="020B0304020202020204" pitchFamily="34" charset="-34"/>
                        </a:rPr>
                        <a:t>Family</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North America</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6.6</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0.0005</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0.81</a:t>
                      </a:r>
                    </a:p>
                  </a:txBody>
                  <a:tcPr marL="11707" marR="11707" marT="11707" marB="11707"/>
                </a:tc>
                <a:extLst>
                  <a:ext uri="{0D108BD9-81ED-4DB2-BD59-A6C34878D82A}">
                    <a16:rowId xmlns:a16="http://schemas.microsoft.com/office/drawing/2014/main" val="3381162787"/>
                  </a:ext>
                </a:extLst>
              </a:tr>
              <a:tr h="431999">
                <a:tc>
                  <a:txBody>
                    <a:bodyPr/>
                    <a:lstStyle/>
                    <a:p>
                      <a:pPr algn="ctr"/>
                      <a:r>
                        <a:rPr lang="en-US" sz="1600" dirty="0">
                          <a:effectLst/>
                          <a:latin typeface="Cordia New" panose="020B0304020202020204" pitchFamily="34" charset="-34"/>
                          <a:cs typeface="Cordia New" panose="020B0304020202020204" pitchFamily="34" charset="-34"/>
                        </a:rPr>
                        <a:t>Crazy Rich Asians</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New Release</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Comedy</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North America</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7.6</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0.0058</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0.81</a:t>
                      </a:r>
                    </a:p>
                  </a:txBody>
                  <a:tcPr marL="11707" marR="11707" marT="11707" marB="11707"/>
                </a:tc>
                <a:extLst>
                  <a:ext uri="{0D108BD9-81ED-4DB2-BD59-A6C34878D82A}">
                    <a16:rowId xmlns:a16="http://schemas.microsoft.com/office/drawing/2014/main" val="230777856"/>
                  </a:ext>
                </a:extLst>
              </a:tr>
            </a:tbl>
          </a:graphicData>
        </a:graphic>
      </p:graphicFrame>
      <p:sp>
        <p:nvSpPr>
          <p:cNvPr id="40" name="Title 1">
            <a:extLst>
              <a:ext uri="{FF2B5EF4-FFF2-40B4-BE49-F238E27FC236}">
                <a16:creationId xmlns:a16="http://schemas.microsoft.com/office/drawing/2014/main" id="{EBEE8D04-7D7D-704A-8710-11439514A847}"/>
              </a:ext>
            </a:extLst>
          </p:cNvPr>
          <p:cNvSpPr txBox="1">
            <a:spLocks/>
          </p:cNvSpPr>
          <p:nvPr/>
        </p:nvSpPr>
        <p:spPr>
          <a:xfrm>
            <a:off x="82073" y="14516"/>
            <a:ext cx="1284503" cy="2589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a:solidFill>
                  <a:schemeClr val="bg1"/>
                </a:solidFill>
                <a:latin typeface="Cordia New" panose="020B0304020202020204" pitchFamily="34" charset="-34"/>
                <a:cs typeface="Cordia New" panose="020B0304020202020204" pitchFamily="34" charset="-34"/>
              </a:rPr>
              <a:t>Data Organization</a:t>
            </a:r>
            <a:endParaRPr lang="en-US" sz="1600" dirty="0">
              <a:solidFill>
                <a:schemeClr val="bg1"/>
              </a:solidFill>
              <a:latin typeface="Cordia New" panose="020B0304020202020204" pitchFamily="34" charset="-34"/>
              <a:cs typeface="Cordia New" panose="020B0304020202020204" pitchFamily="34" charset="-34"/>
            </a:endParaRPr>
          </a:p>
        </p:txBody>
      </p:sp>
      <p:sp>
        <p:nvSpPr>
          <p:cNvPr id="14" name="TextBox 13">
            <a:extLst>
              <a:ext uri="{FF2B5EF4-FFF2-40B4-BE49-F238E27FC236}">
                <a16:creationId xmlns:a16="http://schemas.microsoft.com/office/drawing/2014/main" id="{8C28CA27-692C-0141-9D4A-774713C2416A}"/>
              </a:ext>
            </a:extLst>
          </p:cNvPr>
          <p:cNvSpPr txBox="1"/>
          <p:nvPr/>
        </p:nvSpPr>
        <p:spPr>
          <a:xfrm>
            <a:off x="5692086" y="989116"/>
            <a:ext cx="340158" cy="523220"/>
          </a:xfrm>
          <a:prstGeom prst="rect">
            <a:avLst/>
          </a:prstGeom>
          <a:noFill/>
        </p:spPr>
        <p:txBody>
          <a:bodyPr wrap="none" rtlCol="0">
            <a:spAutoFit/>
          </a:bodyPr>
          <a:lstStyle/>
          <a:p>
            <a:pPr algn="l"/>
            <a:r>
              <a:rPr lang="en-US" sz="2800" dirty="0">
                <a:solidFill>
                  <a:schemeClr val="bg1"/>
                </a:solidFill>
                <a:latin typeface="Cordia New" panose="020B0304020202020204" pitchFamily="34" charset="-34"/>
                <a:cs typeface="Cordia New" panose="020B0304020202020204" pitchFamily="34" charset="-34"/>
              </a:rPr>
              <a:t>=</a:t>
            </a:r>
            <a:endParaRPr lang="en-US" sz="2400" dirty="0">
              <a:solidFill>
                <a:schemeClr val="bg1"/>
              </a:solidFill>
              <a:latin typeface="Cordia New" panose="020B0304020202020204" pitchFamily="34" charset="-34"/>
              <a:cs typeface="Cordia New" panose="020B0304020202020204" pitchFamily="34" charset="-34"/>
            </a:endParaRPr>
          </a:p>
        </p:txBody>
      </p:sp>
      <p:sp>
        <p:nvSpPr>
          <p:cNvPr id="16" name="Google Shape;211;p33">
            <a:extLst>
              <a:ext uri="{FF2B5EF4-FFF2-40B4-BE49-F238E27FC236}">
                <a16:creationId xmlns:a16="http://schemas.microsoft.com/office/drawing/2014/main" id="{1E20A95A-63FA-3641-B89E-3215382267E7}"/>
              </a:ext>
            </a:extLst>
          </p:cNvPr>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14</a:t>
            </a:fld>
            <a:endParaRPr dirty="0"/>
          </a:p>
        </p:txBody>
      </p:sp>
    </p:spTree>
    <p:extLst>
      <p:ext uri="{BB962C8B-B14F-4D97-AF65-F5344CB8AC3E}">
        <p14:creationId xmlns:p14="http://schemas.microsoft.com/office/powerpoint/2010/main" val="226228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dissolve">
                                      <p:cBhvr>
                                        <p:cTn id="12" dur="500"/>
                                        <p:tgtEl>
                                          <p:spTgt spid="3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dissolv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dissolve">
                                      <p:cBhvr>
                                        <p:cTn id="20" dur="500"/>
                                        <p:tgtEl>
                                          <p:spTgt spid="33"/>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dissolv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dissolve">
                                      <p:cBhvr>
                                        <p:cTn id="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animBg="1"/>
      <p:bldP spid="33" grpId="0" animBg="1"/>
      <p:bldP spid="34" grpId="0"/>
      <p:bldP spid="36" grpId="0" animBg="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A42AC-03B5-F941-B193-0E4AFED341F2}"/>
              </a:ext>
            </a:extLst>
          </p:cNvPr>
          <p:cNvSpPr>
            <a:spLocks noGrp="1"/>
          </p:cNvSpPr>
          <p:nvPr>
            <p:ph type="title"/>
          </p:nvPr>
        </p:nvSpPr>
        <p:spPr>
          <a:xfrm>
            <a:off x="339754" y="230821"/>
            <a:ext cx="8464492" cy="685800"/>
          </a:xfrm>
        </p:spPr>
        <p:txBody>
          <a:bodyPr/>
          <a:lstStyle/>
          <a:p>
            <a:pPr algn="ctr"/>
            <a:r>
              <a:rPr lang="en-US" sz="4000" dirty="0">
                <a:solidFill>
                  <a:schemeClr val="bg1"/>
                </a:solidFill>
                <a:latin typeface="Cordia New" panose="020B0304020202020204" pitchFamily="34" charset="-34"/>
                <a:cs typeface="Cordia New" panose="020B0304020202020204" pitchFamily="34" charset="-34"/>
              </a:rPr>
              <a:t>Optimization and Prediction</a:t>
            </a:r>
          </a:p>
        </p:txBody>
      </p:sp>
      <p:sp>
        <p:nvSpPr>
          <p:cNvPr id="6" name="Google Shape;211;p33">
            <a:extLst>
              <a:ext uri="{FF2B5EF4-FFF2-40B4-BE49-F238E27FC236}">
                <a16:creationId xmlns:a16="http://schemas.microsoft.com/office/drawing/2014/main" id="{92CB2C1A-5D7B-FC40-A634-B51A621D51E7}"/>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smtClean="0"/>
              <a:t>15</a:t>
            </a:fld>
            <a:endParaRPr lang="en"/>
          </a:p>
        </p:txBody>
      </p:sp>
      <p:sp>
        <p:nvSpPr>
          <p:cNvPr id="9" name="TextBox 8">
            <a:extLst>
              <a:ext uri="{FF2B5EF4-FFF2-40B4-BE49-F238E27FC236}">
                <a16:creationId xmlns:a16="http://schemas.microsoft.com/office/drawing/2014/main" id="{0C81B081-3423-8E4A-848D-EC29A901ECEA}"/>
              </a:ext>
            </a:extLst>
          </p:cNvPr>
          <p:cNvSpPr txBox="1"/>
          <p:nvPr/>
        </p:nvSpPr>
        <p:spPr>
          <a:xfrm>
            <a:off x="832903" y="1647582"/>
            <a:ext cx="6899547" cy="1384995"/>
          </a:xfrm>
          <a:prstGeom prst="rect">
            <a:avLst/>
          </a:prstGeom>
          <a:noFill/>
        </p:spPr>
        <p:txBody>
          <a:bodyPr wrap="square" rtlCol="0">
            <a:spAutoFit/>
          </a:bodyPr>
          <a:lstStyle/>
          <a:p>
            <a:pPr marL="285750" indent="-285750" algn="l">
              <a:buFont typeface="Arial" panose="020B0604020202020204" pitchFamily="34" charset="0"/>
              <a:buChar char="•"/>
            </a:pPr>
            <a:r>
              <a:rPr lang="en-US" sz="2800" dirty="0">
                <a:solidFill>
                  <a:schemeClr val="bg1"/>
                </a:solidFill>
                <a:latin typeface="Cordia New" panose="020B0304020202020204" pitchFamily="34" charset="-34"/>
                <a:cs typeface="Cordia New" panose="020B0304020202020204" pitchFamily="34" charset="-34"/>
              </a:rPr>
              <a:t>Generalized Linear Modeling (Predicting Proportion Views)</a:t>
            </a:r>
            <a:r>
              <a:rPr lang="en-US" sz="2800" dirty="0">
                <a:solidFill>
                  <a:schemeClr val="bg1"/>
                </a:solidFill>
                <a:latin typeface="Cordia New" panose="020B0304020202020204" pitchFamily="34" charset="-34"/>
                <a:cs typeface="Cordia New" panose="020B0304020202020204" pitchFamily="34" charset="-34"/>
                <a:sym typeface="Wingdings" pitchFamily="2" charset="2"/>
              </a:rPr>
              <a:t> </a:t>
            </a:r>
            <a:r>
              <a:rPr lang="en-US" sz="2800" dirty="0">
                <a:solidFill>
                  <a:schemeClr val="bg1"/>
                </a:solidFill>
                <a:latin typeface="Cordia New" panose="020B0304020202020204" pitchFamily="34" charset="-34"/>
                <a:cs typeface="Cordia New" panose="020B0304020202020204" pitchFamily="34" charset="-34"/>
              </a:rPr>
              <a:t> </a:t>
            </a:r>
          </a:p>
          <a:p>
            <a:pPr marL="285750" indent="-285750" algn="l">
              <a:buFont typeface="Arial" panose="020B0604020202020204" pitchFamily="34" charset="0"/>
              <a:buChar char="•"/>
            </a:pPr>
            <a:r>
              <a:rPr lang="en-US" sz="2800" dirty="0">
                <a:solidFill>
                  <a:schemeClr val="bg1"/>
                </a:solidFill>
                <a:latin typeface="Cordia New" panose="020B0304020202020204" pitchFamily="34" charset="-34"/>
                <a:cs typeface="Cordia New" panose="020B0304020202020204" pitchFamily="34" charset="-34"/>
              </a:rPr>
              <a:t>k-fold Cross-Validation  </a:t>
            </a:r>
          </a:p>
          <a:p>
            <a:pPr marL="285750" indent="-285750" algn="l">
              <a:buFont typeface="Arial" panose="020B0604020202020204" pitchFamily="34" charset="0"/>
              <a:buChar char="•"/>
            </a:pPr>
            <a:r>
              <a:rPr lang="en-US" sz="2800" dirty="0">
                <a:solidFill>
                  <a:schemeClr val="bg1"/>
                </a:solidFill>
                <a:latin typeface="Cordia New" panose="020B0304020202020204" pitchFamily="34" charset="-34"/>
                <a:cs typeface="Cordia New" panose="020B0304020202020204" pitchFamily="34" charset="-34"/>
              </a:rPr>
              <a:t>Model Selection using correlation squared</a:t>
            </a:r>
          </a:p>
        </p:txBody>
      </p:sp>
    </p:spTree>
    <p:extLst>
      <p:ext uri="{BB962C8B-B14F-4D97-AF65-F5344CB8AC3E}">
        <p14:creationId xmlns:p14="http://schemas.microsoft.com/office/powerpoint/2010/main" val="4084977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A42AC-03B5-F941-B193-0E4AFED341F2}"/>
              </a:ext>
            </a:extLst>
          </p:cNvPr>
          <p:cNvSpPr>
            <a:spLocks noGrp="1"/>
          </p:cNvSpPr>
          <p:nvPr>
            <p:ph type="title"/>
          </p:nvPr>
        </p:nvSpPr>
        <p:spPr>
          <a:xfrm>
            <a:off x="108642" y="90144"/>
            <a:ext cx="1951270" cy="251500"/>
          </a:xfrm>
        </p:spPr>
        <p:txBody>
          <a:bodyPr/>
          <a:lstStyle/>
          <a:p>
            <a:pPr algn="ctr"/>
            <a:r>
              <a:rPr lang="en-US" sz="1600" dirty="0">
                <a:solidFill>
                  <a:schemeClr val="bg1"/>
                </a:solidFill>
                <a:latin typeface="Cordia New" panose="020B0304020202020204" pitchFamily="34" charset="-34"/>
                <a:cs typeface="Cordia New" panose="020B0304020202020204" pitchFamily="34" charset="-34"/>
              </a:rPr>
              <a:t>Optimization and Prediction</a:t>
            </a:r>
          </a:p>
        </p:txBody>
      </p:sp>
      <p:sp>
        <p:nvSpPr>
          <p:cNvPr id="6" name="Google Shape;211;p33">
            <a:extLst>
              <a:ext uri="{FF2B5EF4-FFF2-40B4-BE49-F238E27FC236}">
                <a16:creationId xmlns:a16="http://schemas.microsoft.com/office/drawing/2014/main" id="{92CB2C1A-5D7B-FC40-A634-B51A621D51E7}"/>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smtClean="0"/>
              <a:t>16</a:t>
            </a:fld>
            <a:endParaRPr lang="en"/>
          </a:p>
        </p:txBody>
      </p:sp>
      <p:sp>
        <p:nvSpPr>
          <p:cNvPr id="9" name="TextBox 8">
            <a:extLst>
              <a:ext uri="{FF2B5EF4-FFF2-40B4-BE49-F238E27FC236}">
                <a16:creationId xmlns:a16="http://schemas.microsoft.com/office/drawing/2014/main" id="{0C81B081-3423-8E4A-848D-EC29A901ECEA}"/>
              </a:ext>
            </a:extLst>
          </p:cNvPr>
          <p:cNvSpPr txBox="1"/>
          <p:nvPr/>
        </p:nvSpPr>
        <p:spPr>
          <a:xfrm>
            <a:off x="471162" y="612602"/>
            <a:ext cx="6899547" cy="523220"/>
          </a:xfrm>
          <a:prstGeom prst="rect">
            <a:avLst/>
          </a:prstGeom>
          <a:noFill/>
        </p:spPr>
        <p:txBody>
          <a:bodyPr wrap="square" rtlCol="0">
            <a:spAutoFit/>
          </a:bodyPr>
          <a:lstStyle/>
          <a:p>
            <a:pPr algn="l"/>
            <a:r>
              <a:rPr lang="en-US" sz="2800" dirty="0">
                <a:solidFill>
                  <a:schemeClr val="bg1"/>
                </a:solidFill>
                <a:latin typeface="Cordia New" panose="020B0304020202020204" pitchFamily="34" charset="-34"/>
                <a:cs typeface="Cordia New" panose="020B0304020202020204" pitchFamily="34" charset="-34"/>
              </a:rPr>
              <a:t>Generalized Linear Modeling</a:t>
            </a:r>
          </a:p>
        </p:txBody>
      </p:sp>
      <p:sp>
        <p:nvSpPr>
          <p:cNvPr id="4" name="Rectangle 3">
            <a:extLst>
              <a:ext uri="{FF2B5EF4-FFF2-40B4-BE49-F238E27FC236}">
                <a16:creationId xmlns:a16="http://schemas.microsoft.com/office/drawing/2014/main" id="{1CA5EB4C-7E97-DF44-8229-352D2AF6F685}"/>
              </a:ext>
            </a:extLst>
          </p:cNvPr>
          <p:cNvSpPr/>
          <p:nvPr/>
        </p:nvSpPr>
        <p:spPr>
          <a:xfrm>
            <a:off x="471162" y="1280663"/>
            <a:ext cx="71449" cy="45719"/>
          </a:xfrm>
          <a:prstGeom prst="rect">
            <a:avLst/>
          </a:prstGeom>
        </p:spPr>
        <p:txBody>
          <a:bodyPr wrap="square" rtlCol="0" anchor="ctr">
            <a:spAutoFit/>
          </a:bodyPr>
          <a:lstStyle/>
          <a:p>
            <a:pPr algn="l"/>
            <a:endParaRPr lang="en-US" dirty="0">
              <a:solidFill>
                <a:schemeClr val="bg1"/>
              </a:solidFill>
            </a:endParaRPr>
          </a:p>
        </p:txBody>
      </p:sp>
      <p:sp>
        <p:nvSpPr>
          <p:cNvPr id="5" name="Rectangle 4">
            <a:extLst>
              <a:ext uri="{FF2B5EF4-FFF2-40B4-BE49-F238E27FC236}">
                <a16:creationId xmlns:a16="http://schemas.microsoft.com/office/drawing/2014/main" id="{991B900F-6CA6-7742-A9F2-91384C1760B3}"/>
              </a:ext>
            </a:extLst>
          </p:cNvPr>
          <p:cNvSpPr/>
          <p:nvPr/>
        </p:nvSpPr>
        <p:spPr>
          <a:xfrm>
            <a:off x="311499" y="1326382"/>
            <a:ext cx="1527349" cy="1738365"/>
          </a:xfrm>
          <a:prstGeom prst="rect">
            <a:avLst/>
          </a:prstGeom>
        </p:spPr>
        <p:txBody>
          <a:bodyPr wrap="none" rtlCol="0" anchor="ctr">
            <a:spAutoFit/>
          </a:bodyPr>
          <a:lstStyle/>
          <a:p>
            <a:pPr algn="l"/>
            <a:endParaRPr lang="en-US" dirty="0">
              <a:solidFill>
                <a:schemeClr val="bg1"/>
              </a:solidFill>
            </a:endParaRPr>
          </a:p>
        </p:txBody>
      </p:sp>
      <p:sp>
        <p:nvSpPr>
          <p:cNvPr id="10" name="Rectangle 9">
            <a:extLst>
              <a:ext uri="{FF2B5EF4-FFF2-40B4-BE49-F238E27FC236}">
                <a16:creationId xmlns:a16="http://schemas.microsoft.com/office/drawing/2014/main" id="{31B32879-6BFD-184E-A008-70257EA11F12}"/>
              </a:ext>
            </a:extLst>
          </p:cNvPr>
          <p:cNvSpPr/>
          <p:nvPr/>
        </p:nvSpPr>
        <p:spPr>
          <a:xfrm>
            <a:off x="213427" y="1620510"/>
            <a:ext cx="1827702" cy="258242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a_list_qty</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win_idx</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nom_idx</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genre</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country_zone</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year_category</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price_tag</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peopleScore</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ratingDes</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contenttype </a:t>
            </a:r>
          </a:p>
        </p:txBody>
      </p:sp>
      <p:cxnSp>
        <p:nvCxnSpPr>
          <p:cNvPr id="11" name="Straight Arrow Connector 10">
            <a:extLst>
              <a:ext uri="{FF2B5EF4-FFF2-40B4-BE49-F238E27FC236}">
                <a16:creationId xmlns:a16="http://schemas.microsoft.com/office/drawing/2014/main" id="{85439D4E-4D44-F645-B12B-29EE10A7FB86}"/>
              </a:ext>
            </a:extLst>
          </p:cNvPr>
          <p:cNvCxnSpPr>
            <a:cxnSpLocks/>
          </p:cNvCxnSpPr>
          <p:nvPr/>
        </p:nvCxnSpPr>
        <p:spPr>
          <a:xfrm>
            <a:off x="2364733" y="2911725"/>
            <a:ext cx="882569"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5A952B-FE78-7F47-B958-C0127E084EB4}"/>
              </a:ext>
            </a:extLst>
          </p:cNvPr>
          <p:cNvSpPr/>
          <p:nvPr/>
        </p:nvSpPr>
        <p:spPr>
          <a:xfrm>
            <a:off x="7136227" y="2657484"/>
            <a:ext cx="1155561" cy="39188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prop_view</a:t>
            </a:r>
          </a:p>
        </p:txBody>
      </p:sp>
      <p:sp>
        <p:nvSpPr>
          <p:cNvPr id="19" name="Rectangle 18">
            <a:extLst>
              <a:ext uri="{FF2B5EF4-FFF2-40B4-BE49-F238E27FC236}">
                <a16:creationId xmlns:a16="http://schemas.microsoft.com/office/drawing/2014/main" id="{BAF3ABA2-AF47-084F-B9EE-CD7C0AF35CCF}"/>
              </a:ext>
            </a:extLst>
          </p:cNvPr>
          <p:cNvSpPr/>
          <p:nvPr/>
        </p:nvSpPr>
        <p:spPr>
          <a:xfrm>
            <a:off x="3388371" y="2377042"/>
            <a:ext cx="2087979" cy="106936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solidFill>
                  <a:schemeClr val="tx1"/>
                </a:solidFill>
                <a:latin typeface="Cordia New" panose="020B0304020202020204" pitchFamily="34" charset="-34"/>
                <a:cs typeface="Cordia New" panose="020B0304020202020204" pitchFamily="34" charset="-34"/>
              </a:rPr>
              <a:t>GLM</a:t>
            </a:r>
          </a:p>
          <a:p>
            <a:pPr algn="ctr"/>
            <a:r>
              <a:rPr lang="en-US" sz="1800" dirty="0">
                <a:solidFill>
                  <a:schemeClr val="tx1"/>
                </a:solidFill>
                <a:latin typeface="Cordia New" panose="020B0304020202020204" pitchFamily="34" charset="-34"/>
                <a:cs typeface="Cordia New" panose="020B0304020202020204" pitchFamily="34" charset="-34"/>
              </a:rPr>
              <a:t> family = Binomial(link=logit)</a:t>
            </a:r>
          </a:p>
        </p:txBody>
      </p:sp>
      <p:sp>
        <p:nvSpPr>
          <p:cNvPr id="20" name="TextBox 19">
            <a:extLst>
              <a:ext uri="{FF2B5EF4-FFF2-40B4-BE49-F238E27FC236}">
                <a16:creationId xmlns:a16="http://schemas.microsoft.com/office/drawing/2014/main" id="{39F820FE-A88F-A343-97F1-DCA64FD2F8F5}"/>
              </a:ext>
            </a:extLst>
          </p:cNvPr>
          <p:cNvSpPr txBox="1"/>
          <p:nvPr/>
        </p:nvSpPr>
        <p:spPr>
          <a:xfrm>
            <a:off x="2481248" y="2153460"/>
            <a:ext cx="649537" cy="707886"/>
          </a:xfrm>
          <a:prstGeom prst="rect">
            <a:avLst/>
          </a:prstGeom>
          <a:noFill/>
        </p:spPr>
        <p:txBody>
          <a:bodyPr wrap="none" rtlCol="0">
            <a:spAutoFit/>
          </a:bodyPr>
          <a:lstStyle/>
          <a:p>
            <a:pPr algn="l"/>
            <a:r>
              <a:rPr lang="en-US" sz="2000" dirty="0">
                <a:solidFill>
                  <a:schemeClr val="bg1"/>
                </a:solidFill>
                <a:latin typeface="Cordia New" panose="020B0304020202020204" pitchFamily="34" charset="-34"/>
                <a:cs typeface="Cordia New" panose="020B0304020202020204" pitchFamily="34" charset="-34"/>
              </a:rPr>
              <a:t>Model</a:t>
            </a:r>
          </a:p>
          <a:p>
            <a:pPr algn="l"/>
            <a:r>
              <a:rPr lang="en-US" sz="2000" dirty="0">
                <a:solidFill>
                  <a:schemeClr val="bg1"/>
                </a:solidFill>
                <a:latin typeface="Cordia New" panose="020B0304020202020204" pitchFamily="34" charset="-34"/>
                <a:cs typeface="Cordia New" panose="020B0304020202020204" pitchFamily="34" charset="-34"/>
              </a:rPr>
              <a:t>Fitting</a:t>
            </a:r>
          </a:p>
        </p:txBody>
      </p:sp>
      <p:cxnSp>
        <p:nvCxnSpPr>
          <p:cNvPr id="21" name="Straight Arrow Connector 20">
            <a:extLst>
              <a:ext uri="{FF2B5EF4-FFF2-40B4-BE49-F238E27FC236}">
                <a16:creationId xmlns:a16="http://schemas.microsoft.com/office/drawing/2014/main" id="{3A6AAFE3-879F-FB45-957E-361A12738719}"/>
              </a:ext>
            </a:extLst>
          </p:cNvPr>
          <p:cNvCxnSpPr>
            <a:cxnSpLocks/>
          </p:cNvCxnSpPr>
          <p:nvPr/>
        </p:nvCxnSpPr>
        <p:spPr>
          <a:xfrm>
            <a:off x="5655029" y="2875926"/>
            <a:ext cx="1278334"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FF51707-D027-C04B-8B6B-6D448D136E27}"/>
              </a:ext>
            </a:extLst>
          </p:cNvPr>
          <p:cNvSpPr txBox="1"/>
          <p:nvPr/>
        </p:nvSpPr>
        <p:spPr>
          <a:xfrm>
            <a:off x="5832441" y="2397138"/>
            <a:ext cx="947695" cy="400110"/>
          </a:xfrm>
          <a:prstGeom prst="rect">
            <a:avLst/>
          </a:prstGeom>
          <a:noFill/>
        </p:spPr>
        <p:txBody>
          <a:bodyPr wrap="none" rtlCol="0">
            <a:spAutoFit/>
          </a:bodyPr>
          <a:lstStyle/>
          <a:p>
            <a:pPr algn="l"/>
            <a:r>
              <a:rPr lang="en-US" sz="2000" dirty="0">
                <a:solidFill>
                  <a:schemeClr val="bg1"/>
                </a:solidFill>
                <a:latin typeface="Cordia New" panose="020B0304020202020204" pitchFamily="34" charset="-34"/>
                <a:cs typeface="Cordia New" panose="020B0304020202020204" pitchFamily="34" charset="-34"/>
              </a:rPr>
              <a:t>Predicting</a:t>
            </a:r>
          </a:p>
        </p:txBody>
      </p:sp>
    </p:spTree>
    <p:extLst>
      <p:ext uri="{BB962C8B-B14F-4D97-AF65-F5344CB8AC3E}">
        <p14:creationId xmlns:p14="http://schemas.microsoft.com/office/powerpoint/2010/main" val="913696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9"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9"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6" grpId="0" animBg="1"/>
      <p:bldP spid="19" grpId="0" animBg="1"/>
      <p:bldP spid="20"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A42AC-03B5-F941-B193-0E4AFED341F2}"/>
              </a:ext>
            </a:extLst>
          </p:cNvPr>
          <p:cNvSpPr>
            <a:spLocks noGrp="1"/>
          </p:cNvSpPr>
          <p:nvPr>
            <p:ph type="title"/>
          </p:nvPr>
        </p:nvSpPr>
        <p:spPr>
          <a:xfrm>
            <a:off x="108642" y="90144"/>
            <a:ext cx="1951270" cy="251500"/>
          </a:xfrm>
        </p:spPr>
        <p:txBody>
          <a:bodyPr/>
          <a:lstStyle/>
          <a:p>
            <a:pPr algn="ctr"/>
            <a:r>
              <a:rPr lang="en-US" sz="1600" dirty="0">
                <a:solidFill>
                  <a:schemeClr val="bg1"/>
                </a:solidFill>
                <a:latin typeface="Cordia New" panose="020B0304020202020204" pitchFamily="34" charset="-34"/>
                <a:cs typeface="Cordia New" panose="020B0304020202020204" pitchFamily="34" charset="-34"/>
              </a:rPr>
              <a:t>Optimization and Prediction</a:t>
            </a:r>
          </a:p>
        </p:txBody>
      </p:sp>
      <p:sp>
        <p:nvSpPr>
          <p:cNvPr id="6" name="Google Shape;211;p33">
            <a:extLst>
              <a:ext uri="{FF2B5EF4-FFF2-40B4-BE49-F238E27FC236}">
                <a16:creationId xmlns:a16="http://schemas.microsoft.com/office/drawing/2014/main" id="{92CB2C1A-5D7B-FC40-A634-B51A621D51E7}"/>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smtClean="0"/>
              <a:t>17</a:t>
            </a:fld>
            <a:endParaRPr lang="en"/>
          </a:p>
        </p:txBody>
      </p:sp>
      <p:sp>
        <p:nvSpPr>
          <p:cNvPr id="9" name="TextBox 8">
            <a:extLst>
              <a:ext uri="{FF2B5EF4-FFF2-40B4-BE49-F238E27FC236}">
                <a16:creationId xmlns:a16="http://schemas.microsoft.com/office/drawing/2014/main" id="{0C81B081-3423-8E4A-848D-EC29A901ECEA}"/>
              </a:ext>
            </a:extLst>
          </p:cNvPr>
          <p:cNvSpPr txBox="1"/>
          <p:nvPr/>
        </p:nvSpPr>
        <p:spPr>
          <a:xfrm>
            <a:off x="212127" y="341644"/>
            <a:ext cx="6899547" cy="523220"/>
          </a:xfrm>
          <a:prstGeom prst="rect">
            <a:avLst/>
          </a:prstGeom>
          <a:noFill/>
        </p:spPr>
        <p:txBody>
          <a:bodyPr wrap="square" rtlCol="0">
            <a:spAutoFit/>
          </a:bodyPr>
          <a:lstStyle/>
          <a:p>
            <a:r>
              <a:rPr lang="en-US" sz="2800" dirty="0">
                <a:solidFill>
                  <a:schemeClr val="bg1"/>
                </a:solidFill>
                <a:latin typeface="Cordia New" panose="020B0304020202020204" pitchFamily="34" charset="-34"/>
                <a:cs typeface="Cordia New" panose="020B0304020202020204" pitchFamily="34" charset="-34"/>
              </a:rPr>
              <a:t>k-fold Cross-Validation</a:t>
            </a:r>
            <a:r>
              <a:rPr lang="en-US" sz="2800" dirty="0">
                <a:solidFill>
                  <a:schemeClr val="bg1"/>
                </a:solidFill>
                <a:latin typeface="Cordia New" panose="020B0304020202020204" pitchFamily="34" charset="-34"/>
                <a:cs typeface="Cordia New" panose="020B0304020202020204" pitchFamily="34" charset="-34"/>
                <a:sym typeface="Wingdings" pitchFamily="2" charset="2"/>
              </a:rPr>
              <a:t> </a:t>
            </a:r>
            <a:r>
              <a:rPr lang="en-US" sz="2800" dirty="0">
                <a:solidFill>
                  <a:schemeClr val="bg1"/>
                </a:solidFill>
                <a:latin typeface="Cordia New" panose="020B0304020202020204" pitchFamily="34" charset="-34"/>
                <a:cs typeface="Cordia New" panose="020B0304020202020204" pitchFamily="34" charset="-34"/>
              </a:rPr>
              <a:t> </a:t>
            </a:r>
          </a:p>
        </p:txBody>
      </p:sp>
      <p:sp>
        <p:nvSpPr>
          <p:cNvPr id="4" name="Rectangle 3">
            <a:extLst>
              <a:ext uri="{FF2B5EF4-FFF2-40B4-BE49-F238E27FC236}">
                <a16:creationId xmlns:a16="http://schemas.microsoft.com/office/drawing/2014/main" id="{1CA5EB4C-7E97-DF44-8229-352D2AF6F685}"/>
              </a:ext>
            </a:extLst>
          </p:cNvPr>
          <p:cNvSpPr/>
          <p:nvPr/>
        </p:nvSpPr>
        <p:spPr>
          <a:xfrm>
            <a:off x="471162" y="1280663"/>
            <a:ext cx="71449" cy="45719"/>
          </a:xfrm>
          <a:prstGeom prst="rect">
            <a:avLst/>
          </a:prstGeom>
        </p:spPr>
        <p:txBody>
          <a:bodyPr wrap="square" rtlCol="0" anchor="ctr">
            <a:spAutoFit/>
          </a:bodyPr>
          <a:lstStyle/>
          <a:p>
            <a:pPr algn="l"/>
            <a:endParaRPr lang="en-US" dirty="0">
              <a:solidFill>
                <a:schemeClr val="bg1"/>
              </a:solidFill>
            </a:endParaRPr>
          </a:p>
        </p:txBody>
      </p:sp>
      <p:sp>
        <p:nvSpPr>
          <p:cNvPr id="5" name="Rectangle 4">
            <a:extLst>
              <a:ext uri="{FF2B5EF4-FFF2-40B4-BE49-F238E27FC236}">
                <a16:creationId xmlns:a16="http://schemas.microsoft.com/office/drawing/2014/main" id="{991B900F-6CA6-7742-A9F2-91384C1760B3}"/>
              </a:ext>
            </a:extLst>
          </p:cNvPr>
          <p:cNvSpPr/>
          <p:nvPr/>
        </p:nvSpPr>
        <p:spPr>
          <a:xfrm>
            <a:off x="4793064" y="3852788"/>
            <a:ext cx="1527349" cy="1738365"/>
          </a:xfrm>
          <a:prstGeom prst="rect">
            <a:avLst/>
          </a:prstGeom>
        </p:spPr>
        <p:txBody>
          <a:bodyPr wrap="none" rtlCol="0" anchor="ctr">
            <a:spAutoFit/>
          </a:bodyPr>
          <a:lstStyle/>
          <a:p>
            <a:pPr algn="l"/>
            <a:endParaRPr lang="en-US" dirty="0">
              <a:solidFill>
                <a:schemeClr val="bg1"/>
              </a:solidFill>
            </a:endParaRPr>
          </a:p>
        </p:txBody>
      </p:sp>
      <p:sp>
        <p:nvSpPr>
          <p:cNvPr id="32" name="Rectangle 31">
            <a:extLst>
              <a:ext uri="{FF2B5EF4-FFF2-40B4-BE49-F238E27FC236}">
                <a16:creationId xmlns:a16="http://schemas.microsoft.com/office/drawing/2014/main" id="{6B2C7D8F-4B96-9A4E-B4C4-B36593791E8C}"/>
              </a:ext>
            </a:extLst>
          </p:cNvPr>
          <p:cNvSpPr/>
          <p:nvPr/>
        </p:nvSpPr>
        <p:spPr>
          <a:xfrm>
            <a:off x="409997" y="1719124"/>
            <a:ext cx="3125733" cy="764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Cross-Validation Set </a:t>
            </a:r>
          </a:p>
          <a:p>
            <a:pPr algn="ctr"/>
            <a:r>
              <a:rPr lang="en-US" dirty="0">
                <a:solidFill>
                  <a:schemeClr val="tx1"/>
                </a:solidFill>
              </a:rPr>
              <a:t>80%</a:t>
            </a:r>
          </a:p>
        </p:txBody>
      </p:sp>
      <p:sp>
        <p:nvSpPr>
          <p:cNvPr id="33" name="Rectangle 32">
            <a:extLst>
              <a:ext uri="{FF2B5EF4-FFF2-40B4-BE49-F238E27FC236}">
                <a16:creationId xmlns:a16="http://schemas.microsoft.com/office/drawing/2014/main" id="{A161B6C0-C658-4A45-926A-8E9718D35B1C}"/>
              </a:ext>
            </a:extLst>
          </p:cNvPr>
          <p:cNvSpPr/>
          <p:nvPr/>
        </p:nvSpPr>
        <p:spPr>
          <a:xfrm>
            <a:off x="3693205" y="1719124"/>
            <a:ext cx="1555893" cy="764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Validation set </a:t>
            </a:r>
          </a:p>
          <a:p>
            <a:pPr algn="ctr"/>
            <a:r>
              <a:rPr lang="en-US" dirty="0">
                <a:solidFill>
                  <a:schemeClr val="tx1"/>
                </a:solidFill>
              </a:rPr>
              <a:t>20%</a:t>
            </a:r>
          </a:p>
        </p:txBody>
      </p:sp>
      <p:cxnSp>
        <p:nvCxnSpPr>
          <p:cNvPr id="34" name="Straight Arrow Connector 33">
            <a:extLst>
              <a:ext uri="{FF2B5EF4-FFF2-40B4-BE49-F238E27FC236}">
                <a16:creationId xmlns:a16="http://schemas.microsoft.com/office/drawing/2014/main" id="{A4352510-01A6-6A4A-BA59-4C2460571ADE}"/>
              </a:ext>
            </a:extLst>
          </p:cNvPr>
          <p:cNvCxnSpPr>
            <a:cxnSpLocks/>
          </p:cNvCxnSpPr>
          <p:nvPr/>
        </p:nvCxnSpPr>
        <p:spPr>
          <a:xfrm>
            <a:off x="825408" y="2523492"/>
            <a:ext cx="0" cy="4689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9D7CBE9-5ED1-4441-9D91-DABBD776E789}"/>
              </a:ext>
            </a:extLst>
          </p:cNvPr>
          <p:cNvSpPr/>
          <p:nvPr/>
        </p:nvSpPr>
        <p:spPr>
          <a:xfrm>
            <a:off x="409997" y="3050958"/>
            <a:ext cx="2356123" cy="885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Training Set </a:t>
            </a:r>
          </a:p>
          <a:p>
            <a:pPr algn="ctr"/>
            <a:r>
              <a:rPr lang="en-US" dirty="0">
                <a:solidFill>
                  <a:schemeClr val="tx1"/>
                </a:solidFill>
              </a:rPr>
              <a:t>90%</a:t>
            </a:r>
          </a:p>
          <a:p>
            <a:pPr algn="ctr"/>
            <a:r>
              <a:rPr lang="en-US" dirty="0">
                <a:solidFill>
                  <a:schemeClr val="tx1"/>
                </a:solidFill>
              </a:rPr>
              <a:t>(Fit model)</a:t>
            </a:r>
          </a:p>
        </p:txBody>
      </p:sp>
      <p:sp>
        <p:nvSpPr>
          <p:cNvPr id="36" name="Rectangle 35">
            <a:extLst>
              <a:ext uri="{FF2B5EF4-FFF2-40B4-BE49-F238E27FC236}">
                <a16:creationId xmlns:a16="http://schemas.microsoft.com/office/drawing/2014/main" id="{D574A1E2-00DE-0848-9830-13ED651414C1}"/>
              </a:ext>
            </a:extLst>
          </p:cNvPr>
          <p:cNvSpPr/>
          <p:nvPr/>
        </p:nvSpPr>
        <p:spPr>
          <a:xfrm>
            <a:off x="2897893" y="3050958"/>
            <a:ext cx="582611" cy="885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 set </a:t>
            </a:r>
          </a:p>
          <a:p>
            <a:pPr algn="ctr"/>
            <a:r>
              <a:rPr lang="en-US" dirty="0">
                <a:solidFill>
                  <a:schemeClr val="tx1"/>
                </a:solidFill>
              </a:rPr>
              <a:t>10%</a:t>
            </a:r>
          </a:p>
        </p:txBody>
      </p:sp>
      <p:sp>
        <p:nvSpPr>
          <p:cNvPr id="37" name="TextBox 36">
            <a:extLst>
              <a:ext uri="{FF2B5EF4-FFF2-40B4-BE49-F238E27FC236}">
                <a16:creationId xmlns:a16="http://schemas.microsoft.com/office/drawing/2014/main" id="{3AE97606-7811-3C46-A3DE-883A72AFBAE7}"/>
              </a:ext>
            </a:extLst>
          </p:cNvPr>
          <p:cNvSpPr txBox="1"/>
          <p:nvPr/>
        </p:nvSpPr>
        <p:spPr>
          <a:xfrm>
            <a:off x="821322" y="2601107"/>
            <a:ext cx="1011815" cy="307777"/>
          </a:xfrm>
          <a:prstGeom prst="rect">
            <a:avLst/>
          </a:prstGeom>
          <a:noFill/>
        </p:spPr>
        <p:txBody>
          <a:bodyPr wrap="none" rtlCol="0">
            <a:spAutoFit/>
          </a:bodyPr>
          <a:lstStyle/>
          <a:p>
            <a:r>
              <a:rPr lang="en-US" dirty="0">
                <a:solidFill>
                  <a:schemeClr val="bg1"/>
                </a:solidFill>
              </a:rPr>
              <a:t>k-folds CV</a:t>
            </a:r>
          </a:p>
        </p:txBody>
      </p:sp>
      <p:sp>
        <p:nvSpPr>
          <p:cNvPr id="38" name="Circular Arrow 37">
            <a:extLst>
              <a:ext uri="{FF2B5EF4-FFF2-40B4-BE49-F238E27FC236}">
                <a16:creationId xmlns:a16="http://schemas.microsoft.com/office/drawing/2014/main" id="{3D4E8E21-D9DA-4446-9FB7-A427B6858F73}"/>
              </a:ext>
            </a:extLst>
          </p:cNvPr>
          <p:cNvSpPr/>
          <p:nvPr/>
        </p:nvSpPr>
        <p:spPr>
          <a:xfrm flipV="1">
            <a:off x="2460934" y="3685442"/>
            <a:ext cx="721523" cy="634484"/>
          </a:xfrm>
          <a:prstGeom prst="circular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Circular Arrow 38">
            <a:extLst>
              <a:ext uri="{FF2B5EF4-FFF2-40B4-BE49-F238E27FC236}">
                <a16:creationId xmlns:a16="http://schemas.microsoft.com/office/drawing/2014/main" id="{D87B7071-87F2-8440-A71F-36A73E74230F}"/>
              </a:ext>
            </a:extLst>
          </p:cNvPr>
          <p:cNvSpPr/>
          <p:nvPr/>
        </p:nvSpPr>
        <p:spPr>
          <a:xfrm flipH="1">
            <a:off x="2524321" y="2655573"/>
            <a:ext cx="665170" cy="634484"/>
          </a:xfrm>
          <a:prstGeom prst="circular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TextBox 39">
            <a:extLst>
              <a:ext uri="{FF2B5EF4-FFF2-40B4-BE49-F238E27FC236}">
                <a16:creationId xmlns:a16="http://schemas.microsoft.com/office/drawing/2014/main" id="{FD7BDF50-9FC4-ED45-8BDA-391AE84461D9}"/>
              </a:ext>
            </a:extLst>
          </p:cNvPr>
          <p:cNvSpPr txBox="1"/>
          <p:nvPr/>
        </p:nvSpPr>
        <p:spPr>
          <a:xfrm>
            <a:off x="2018020" y="4329852"/>
            <a:ext cx="1607349" cy="523220"/>
          </a:xfrm>
          <a:prstGeom prst="rect">
            <a:avLst/>
          </a:prstGeom>
          <a:noFill/>
        </p:spPr>
        <p:txBody>
          <a:bodyPr wrap="square" rtlCol="0">
            <a:spAutoFit/>
          </a:bodyPr>
          <a:lstStyle/>
          <a:p>
            <a:pPr algn="ctr"/>
            <a:r>
              <a:rPr lang="en-US" dirty="0">
                <a:solidFill>
                  <a:schemeClr val="bg1"/>
                </a:solidFill>
              </a:rPr>
              <a:t>Change fold at each iteration </a:t>
            </a:r>
          </a:p>
        </p:txBody>
      </p:sp>
      <p:cxnSp>
        <p:nvCxnSpPr>
          <p:cNvPr id="41" name="Straight Arrow Connector 40">
            <a:extLst>
              <a:ext uri="{FF2B5EF4-FFF2-40B4-BE49-F238E27FC236}">
                <a16:creationId xmlns:a16="http://schemas.microsoft.com/office/drawing/2014/main" id="{9DB531FF-6FBA-174F-8C58-D303E9058E4F}"/>
              </a:ext>
            </a:extLst>
          </p:cNvPr>
          <p:cNvCxnSpPr>
            <a:cxnSpLocks/>
          </p:cNvCxnSpPr>
          <p:nvPr/>
        </p:nvCxnSpPr>
        <p:spPr>
          <a:xfrm>
            <a:off x="3625369" y="3493883"/>
            <a:ext cx="5909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C751E83-6918-C045-9A99-4D4E0F2108A8}"/>
              </a:ext>
            </a:extLst>
          </p:cNvPr>
          <p:cNvSpPr/>
          <p:nvPr/>
        </p:nvSpPr>
        <p:spPr>
          <a:xfrm>
            <a:off x="4350152" y="3050958"/>
            <a:ext cx="1197779" cy="885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Cross Validated model</a:t>
            </a:r>
          </a:p>
        </p:txBody>
      </p:sp>
      <p:cxnSp>
        <p:nvCxnSpPr>
          <p:cNvPr id="43" name="Straight Arrow Connector 42">
            <a:extLst>
              <a:ext uri="{FF2B5EF4-FFF2-40B4-BE49-F238E27FC236}">
                <a16:creationId xmlns:a16="http://schemas.microsoft.com/office/drawing/2014/main" id="{36B242A5-C921-8C46-98F5-94A7927A290E}"/>
              </a:ext>
            </a:extLst>
          </p:cNvPr>
          <p:cNvCxnSpPr>
            <a:cxnSpLocks/>
          </p:cNvCxnSpPr>
          <p:nvPr/>
        </p:nvCxnSpPr>
        <p:spPr>
          <a:xfrm flipV="1">
            <a:off x="4949041" y="2530069"/>
            <a:ext cx="0" cy="4498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C46B054-CD6E-6B4C-889F-303A0A5EF37C}"/>
              </a:ext>
            </a:extLst>
          </p:cNvPr>
          <p:cNvSpPr txBox="1"/>
          <p:nvPr/>
        </p:nvSpPr>
        <p:spPr>
          <a:xfrm>
            <a:off x="5550734" y="2389393"/>
            <a:ext cx="2130205" cy="738664"/>
          </a:xfrm>
          <a:prstGeom prst="rect">
            <a:avLst/>
          </a:prstGeom>
          <a:noFill/>
        </p:spPr>
        <p:txBody>
          <a:bodyPr wrap="square" rtlCol="0">
            <a:spAutoFit/>
          </a:bodyPr>
          <a:lstStyle/>
          <a:p>
            <a:pPr algn="ctr"/>
            <a:r>
              <a:rPr lang="en-US" dirty="0">
                <a:solidFill>
                  <a:schemeClr val="bg1"/>
                </a:solidFill>
              </a:rPr>
              <a:t>Use the final model to predict the response of the validation set</a:t>
            </a:r>
          </a:p>
        </p:txBody>
      </p:sp>
      <p:sp>
        <p:nvSpPr>
          <p:cNvPr id="45" name="Block Arc 44">
            <a:extLst>
              <a:ext uri="{FF2B5EF4-FFF2-40B4-BE49-F238E27FC236}">
                <a16:creationId xmlns:a16="http://schemas.microsoft.com/office/drawing/2014/main" id="{354AA4A3-3F15-3943-A35B-5681A66502EC}"/>
              </a:ext>
            </a:extLst>
          </p:cNvPr>
          <p:cNvSpPr/>
          <p:nvPr/>
        </p:nvSpPr>
        <p:spPr>
          <a:xfrm>
            <a:off x="409997" y="1338218"/>
            <a:ext cx="4839101" cy="461569"/>
          </a:xfrm>
          <a:prstGeom prst="blockArc">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a:extLst>
              <a:ext uri="{FF2B5EF4-FFF2-40B4-BE49-F238E27FC236}">
                <a16:creationId xmlns:a16="http://schemas.microsoft.com/office/drawing/2014/main" id="{3EADCB11-4B7C-DA47-8F6A-80B87A442055}"/>
              </a:ext>
            </a:extLst>
          </p:cNvPr>
          <p:cNvSpPr txBox="1"/>
          <p:nvPr/>
        </p:nvSpPr>
        <p:spPr>
          <a:xfrm>
            <a:off x="1766595" y="943737"/>
            <a:ext cx="2125903" cy="307777"/>
          </a:xfrm>
          <a:prstGeom prst="rect">
            <a:avLst/>
          </a:prstGeom>
          <a:noFill/>
        </p:spPr>
        <p:txBody>
          <a:bodyPr wrap="none" rtlCol="0">
            <a:spAutoFit/>
          </a:bodyPr>
          <a:lstStyle/>
          <a:p>
            <a:r>
              <a:rPr lang="en-US" dirty="0">
                <a:solidFill>
                  <a:schemeClr val="bg1"/>
                </a:solidFill>
              </a:rPr>
              <a:t>Dataset: New Media List</a:t>
            </a:r>
          </a:p>
        </p:txBody>
      </p:sp>
      <p:cxnSp>
        <p:nvCxnSpPr>
          <p:cNvPr id="47" name="Straight Arrow Connector 46">
            <a:extLst>
              <a:ext uri="{FF2B5EF4-FFF2-40B4-BE49-F238E27FC236}">
                <a16:creationId xmlns:a16="http://schemas.microsoft.com/office/drawing/2014/main" id="{9BDD5EEB-CB84-8143-848B-E14BDC22EF2F}"/>
              </a:ext>
            </a:extLst>
          </p:cNvPr>
          <p:cNvCxnSpPr>
            <a:cxnSpLocks/>
          </p:cNvCxnSpPr>
          <p:nvPr/>
        </p:nvCxnSpPr>
        <p:spPr>
          <a:xfrm>
            <a:off x="5358382" y="1939131"/>
            <a:ext cx="869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7E0F84F7-CE5C-3344-A3E1-83F865B83B5D}"/>
              </a:ext>
            </a:extLst>
          </p:cNvPr>
          <p:cNvSpPr/>
          <p:nvPr/>
        </p:nvSpPr>
        <p:spPr>
          <a:xfrm>
            <a:off x="6320413" y="1620750"/>
            <a:ext cx="1197779" cy="6367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Predicted prop_view</a:t>
            </a:r>
          </a:p>
        </p:txBody>
      </p:sp>
    </p:spTree>
    <p:extLst>
      <p:ext uri="{BB962C8B-B14F-4D97-AF65-F5344CB8AC3E}">
        <p14:creationId xmlns:p14="http://schemas.microsoft.com/office/powerpoint/2010/main" val="1018255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dissolve">
                                      <p:cBhvr>
                                        <p:cTn id="15" dur="500"/>
                                        <p:tgtEl>
                                          <p:spTgt spid="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dissolve">
                                      <p:cBhvr>
                                        <p:cTn id="18" dur="500"/>
                                        <p:tgtEl>
                                          <p:spTgt spid="3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3"/>
                                        </p:tgtEl>
                                        <p:attrNameLst>
                                          <p:attrName>style.visibility</p:attrName>
                                        </p:attrNameLst>
                                      </p:cBhvr>
                                      <p:to>
                                        <p:strVal val="visible"/>
                                      </p:to>
                                    </p:set>
                                  </p:childTnLst>
                                </p:cTn>
                              </p:par>
                              <p:par>
                                <p:cTn id="48" presetID="1" presetClass="entr" presetSubtype="0" fill="hold" grpId="1" nodeType="withEffect">
                                  <p:stCondLst>
                                    <p:cond delay="0"/>
                                  </p:stCondLst>
                                  <p:childTnLst>
                                    <p:set>
                                      <p:cBhvr>
                                        <p:cTn id="49" dur="1" fill="hold">
                                          <p:stCondLst>
                                            <p:cond delay="0"/>
                                          </p:stCondLst>
                                        </p:cTn>
                                        <p:tgtEl>
                                          <p:spTgt spid="3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2" grpId="0" animBg="1"/>
      <p:bldP spid="33" grpId="0" animBg="1"/>
      <p:bldP spid="33" grpId="1" animBg="1"/>
      <p:bldP spid="35" grpId="0" animBg="1"/>
      <p:bldP spid="36" grpId="0" animBg="1"/>
      <p:bldP spid="37" grpId="0"/>
      <p:bldP spid="38" grpId="0" animBg="1"/>
      <p:bldP spid="39" grpId="0" animBg="1"/>
      <p:bldP spid="40" grpId="0"/>
      <p:bldP spid="42" grpId="0" animBg="1"/>
      <p:bldP spid="44" grpId="0"/>
      <p:bldP spid="45" grpId="0" animBg="1"/>
      <p:bldP spid="46" grpId="0"/>
      <p:bldP spid="4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A42AC-03B5-F941-B193-0E4AFED341F2}"/>
              </a:ext>
            </a:extLst>
          </p:cNvPr>
          <p:cNvSpPr>
            <a:spLocks noGrp="1"/>
          </p:cNvSpPr>
          <p:nvPr>
            <p:ph type="title"/>
          </p:nvPr>
        </p:nvSpPr>
        <p:spPr>
          <a:xfrm>
            <a:off x="108642" y="90144"/>
            <a:ext cx="1951270" cy="251500"/>
          </a:xfrm>
        </p:spPr>
        <p:txBody>
          <a:bodyPr/>
          <a:lstStyle/>
          <a:p>
            <a:pPr algn="ctr"/>
            <a:r>
              <a:rPr lang="en-US" sz="1600" dirty="0">
                <a:solidFill>
                  <a:schemeClr val="bg1"/>
                </a:solidFill>
                <a:latin typeface="Cordia New" panose="020B0304020202020204" pitchFamily="34" charset="-34"/>
                <a:cs typeface="Cordia New" panose="020B0304020202020204" pitchFamily="34" charset="-34"/>
              </a:rPr>
              <a:t>Optimization and Prediction</a:t>
            </a:r>
          </a:p>
        </p:txBody>
      </p:sp>
      <p:sp>
        <p:nvSpPr>
          <p:cNvPr id="6" name="Google Shape;211;p33">
            <a:extLst>
              <a:ext uri="{FF2B5EF4-FFF2-40B4-BE49-F238E27FC236}">
                <a16:creationId xmlns:a16="http://schemas.microsoft.com/office/drawing/2014/main" id="{92CB2C1A-5D7B-FC40-A634-B51A621D51E7}"/>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smtClean="0"/>
              <a:t>18</a:t>
            </a:fld>
            <a:endParaRPr lang="en"/>
          </a:p>
        </p:txBody>
      </p:sp>
      <p:sp>
        <p:nvSpPr>
          <p:cNvPr id="9" name="TextBox 8">
            <a:extLst>
              <a:ext uri="{FF2B5EF4-FFF2-40B4-BE49-F238E27FC236}">
                <a16:creationId xmlns:a16="http://schemas.microsoft.com/office/drawing/2014/main" id="{0C81B081-3423-8E4A-848D-EC29A901ECEA}"/>
              </a:ext>
            </a:extLst>
          </p:cNvPr>
          <p:cNvSpPr txBox="1"/>
          <p:nvPr/>
        </p:nvSpPr>
        <p:spPr>
          <a:xfrm>
            <a:off x="278122" y="488608"/>
            <a:ext cx="2068838" cy="523220"/>
          </a:xfrm>
          <a:prstGeom prst="rect">
            <a:avLst/>
          </a:prstGeom>
          <a:noFill/>
        </p:spPr>
        <p:txBody>
          <a:bodyPr wrap="square" rtlCol="0">
            <a:spAutoFit/>
          </a:bodyPr>
          <a:lstStyle/>
          <a:p>
            <a:r>
              <a:rPr lang="en-US" sz="2800" dirty="0">
                <a:solidFill>
                  <a:schemeClr val="bg1"/>
                </a:solidFill>
                <a:latin typeface="Cordia New" panose="020B0304020202020204" pitchFamily="34" charset="-34"/>
                <a:cs typeface="Cordia New" panose="020B0304020202020204" pitchFamily="34" charset="-34"/>
              </a:rPr>
              <a:t>Model Selection:</a:t>
            </a:r>
          </a:p>
        </p:txBody>
      </p:sp>
      <p:sp>
        <p:nvSpPr>
          <p:cNvPr id="8" name="TextBox 7">
            <a:extLst>
              <a:ext uri="{FF2B5EF4-FFF2-40B4-BE49-F238E27FC236}">
                <a16:creationId xmlns:a16="http://schemas.microsoft.com/office/drawing/2014/main" id="{C29A05CD-CCE4-554E-BEE5-F43EF6DC91C1}"/>
              </a:ext>
            </a:extLst>
          </p:cNvPr>
          <p:cNvSpPr txBox="1"/>
          <p:nvPr/>
        </p:nvSpPr>
        <p:spPr>
          <a:xfrm>
            <a:off x="185385" y="1172166"/>
            <a:ext cx="2068838" cy="1015663"/>
          </a:xfrm>
          <a:prstGeom prst="rect">
            <a:avLst/>
          </a:prstGeom>
          <a:noFill/>
        </p:spPr>
        <p:txBody>
          <a:bodyPr wrap="square" rtlCol="0">
            <a:spAutoFit/>
          </a:bodyPr>
          <a:lstStyle/>
          <a:p>
            <a:pPr algn="ctr"/>
            <a:r>
              <a:rPr lang="en-US" sz="2000" dirty="0">
                <a:solidFill>
                  <a:schemeClr val="bg1"/>
                </a:solidFill>
                <a:latin typeface="Cordia New" panose="020B0304020202020204" pitchFamily="34" charset="-34"/>
                <a:cs typeface="Cordia New" panose="020B0304020202020204" pitchFamily="34" charset="-34"/>
              </a:rPr>
              <a:t>How to select the final model after Cross-Validation?</a:t>
            </a:r>
          </a:p>
        </p:txBody>
      </p:sp>
      <p:sp>
        <p:nvSpPr>
          <p:cNvPr id="12" name="TextBox 11">
            <a:extLst>
              <a:ext uri="{FF2B5EF4-FFF2-40B4-BE49-F238E27FC236}">
                <a16:creationId xmlns:a16="http://schemas.microsoft.com/office/drawing/2014/main" id="{03D067C2-2B61-2D45-8CB7-261707A20370}"/>
              </a:ext>
            </a:extLst>
          </p:cNvPr>
          <p:cNvSpPr txBox="1"/>
          <p:nvPr/>
        </p:nvSpPr>
        <p:spPr>
          <a:xfrm>
            <a:off x="119043" y="3428161"/>
            <a:ext cx="2378150" cy="1015663"/>
          </a:xfrm>
          <a:prstGeom prst="rect">
            <a:avLst/>
          </a:prstGeom>
          <a:noFill/>
        </p:spPr>
        <p:txBody>
          <a:bodyPr wrap="square" rtlCol="0">
            <a:spAutoFit/>
          </a:bodyPr>
          <a:lstStyle/>
          <a:p>
            <a:pPr algn="ctr"/>
            <a:r>
              <a:rPr lang="en-US" sz="2000" dirty="0">
                <a:solidFill>
                  <a:schemeClr val="bg1"/>
                </a:solidFill>
                <a:latin typeface="Cordia New" panose="020B0304020202020204" pitchFamily="34" charset="-34"/>
                <a:cs typeface="Cordia New" panose="020B0304020202020204" pitchFamily="34" charset="-34"/>
              </a:rPr>
              <a:t>Correlation Squared is the best option: More consistent and computationally faster</a:t>
            </a:r>
          </a:p>
        </p:txBody>
      </p:sp>
      <p:sp>
        <p:nvSpPr>
          <p:cNvPr id="13" name="TextBox 12">
            <a:extLst>
              <a:ext uri="{FF2B5EF4-FFF2-40B4-BE49-F238E27FC236}">
                <a16:creationId xmlns:a16="http://schemas.microsoft.com/office/drawing/2014/main" id="{CBE93EC3-FF0B-0D42-B8E5-F685FACF1CCA}"/>
              </a:ext>
            </a:extLst>
          </p:cNvPr>
          <p:cNvSpPr txBox="1"/>
          <p:nvPr/>
        </p:nvSpPr>
        <p:spPr>
          <a:xfrm>
            <a:off x="464150" y="2470134"/>
            <a:ext cx="1511309" cy="707886"/>
          </a:xfrm>
          <a:prstGeom prst="rect">
            <a:avLst/>
          </a:prstGeom>
          <a:noFill/>
        </p:spPr>
        <p:txBody>
          <a:bodyPr wrap="square" rtlCol="0">
            <a:spAutoFit/>
          </a:bodyPr>
          <a:lstStyle/>
          <a:p>
            <a:pPr algn="ctr"/>
            <a:r>
              <a:rPr lang="en-US" sz="2000" dirty="0">
                <a:solidFill>
                  <a:schemeClr val="bg1"/>
                </a:solidFill>
                <a:latin typeface="Cordia New" panose="020B0304020202020204" pitchFamily="34" charset="-34"/>
                <a:cs typeface="Cordia New" panose="020B0304020202020204" pitchFamily="34" charset="-34"/>
              </a:rPr>
              <a:t>No difference in performances. </a:t>
            </a:r>
          </a:p>
        </p:txBody>
      </p:sp>
      <p:pic>
        <p:nvPicPr>
          <p:cNvPr id="7" name="Picture 6">
            <a:extLst>
              <a:ext uri="{FF2B5EF4-FFF2-40B4-BE49-F238E27FC236}">
                <a16:creationId xmlns:a16="http://schemas.microsoft.com/office/drawing/2014/main" id="{389C313F-96A3-1B46-8AE9-E683A01FA80F}"/>
              </a:ext>
            </a:extLst>
          </p:cNvPr>
          <p:cNvPicPr>
            <a:picLocks noChangeAspect="1"/>
          </p:cNvPicPr>
          <p:nvPr/>
        </p:nvPicPr>
        <p:blipFill>
          <a:blip r:embed="rId2"/>
          <a:stretch>
            <a:fillRect/>
          </a:stretch>
        </p:blipFill>
        <p:spPr>
          <a:xfrm>
            <a:off x="2497193" y="638249"/>
            <a:ext cx="6527764" cy="3521769"/>
          </a:xfrm>
          <a:prstGeom prst="rect">
            <a:avLst/>
          </a:prstGeom>
        </p:spPr>
      </p:pic>
    </p:spTree>
    <p:extLst>
      <p:ext uri="{BB962C8B-B14F-4D97-AF65-F5344CB8AC3E}">
        <p14:creationId xmlns:p14="http://schemas.microsoft.com/office/powerpoint/2010/main" val="3065996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 name="Title 1">
            <a:extLst>
              <a:ext uri="{FF2B5EF4-FFF2-40B4-BE49-F238E27FC236}">
                <a16:creationId xmlns:a16="http://schemas.microsoft.com/office/drawing/2014/main" id="{94E39CC0-7E86-E942-9D77-8073C904A9A1}"/>
              </a:ext>
            </a:extLst>
          </p:cNvPr>
          <p:cNvSpPr>
            <a:spLocks noGrp="1"/>
          </p:cNvSpPr>
          <p:nvPr>
            <p:ph type="title"/>
          </p:nvPr>
        </p:nvSpPr>
        <p:spPr>
          <a:xfrm>
            <a:off x="384868" y="706334"/>
            <a:ext cx="8464492" cy="685800"/>
          </a:xfrm>
        </p:spPr>
        <p:txBody>
          <a:bodyPr/>
          <a:lstStyle/>
          <a:p>
            <a:pPr algn="ctr"/>
            <a:r>
              <a:rPr lang="en-US" sz="2800" dirty="0">
                <a:solidFill>
                  <a:schemeClr val="bg1"/>
                </a:solidFill>
                <a:latin typeface="Cordia New" panose="020B0304020202020204" pitchFamily="34" charset="-34"/>
                <a:cs typeface="Cordia New" panose="020B0304020202020204" pitchFamily="34" charset="-34"/>
              </a:rPr>
              <a:t>Recommendation I: Removing Low Performing Media</a:t>
            </a: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19</a:t>
            </a:fld>
            <a:endParaRPr dirty="0">
              <a:solidFill>
                <a:schemeClr val="bg1"/>
              </a:solidFill>
            </a:endParaRPr>
          </a:p>
        </p:txBody>
      </p:sp>
      <p:sp>
        <p:nvSpPr>
          <p:cNvPr id="4" name="TextBox 3">
            <a:extLst>
              <a:ext uri="{FF2B5EF4-FFF2-40B4-BE49-F238E27FC236}">
                <a16:creationId xmlns:a16="http://schemas.microsoft.com/office/drawing/2014/main" id="{18D9D4F1-6D77-8846-A981-1036867925FF}"/>
              </a:ext>
            </a:extLst>
          </p:cNvPr>
          <p:cNvSpPr txBox="1"/>
          <p:nvPr/>
        </p:nvSpPr>
        <p:spPr>
          <a:xfrm>
            <a:off x="1495888" y="56543"/>
            <a:ext cx="6152224" cy="707886"/>
          </a:xfrm>
          <a:prstGeom prst="rect">
            <a:avLst/>
          </a:prstGeom>
          <a:noFill/>
        </p:spPr>
        <p:txBody>
          <a:bodyPr wrap="square" rtlCol="0">
            <a:spAutoFit/>
          </a:bodyPr>
          <a:lstStyle/>
          <a:p>
            <a:pPr algn="ctr"/>
            <a:r>
              <a:rPr lang="en-US" sz="4000" dirty="0">
                <a:solidFill>
                  <a:schemeClr val="bg1"/>
                </a:solidFill>
                <a:latin typeface="Cordia New" panose="020B0304020202020204" pitchFamily="34" charset="-34"/>
                <a:cs typeface="Cordia New" panose="020B0304020202020204" pitchFamily="34" charset="-34"/>
              </a:rPr>
              <a:t>Results: The Recommendations</a:t>
            </a:r>
          </a:p>
        </p:txBody>
      </p:sp>
      <p:pic>
        <p:nvPicPr>
          <p:cNvPr id="9" name="Picture 8">
            <a:extLst>
              <a:ext uri="{FF2B5EF4-FFF2-40B4-BE49-F238E27FC236}">
                <a16:creationId xmlns:a16="http://schemas.microsoft.com/office/drawing/2014/main" id="{E1FE638C-4323-B84B-B0AA-2C41A2ABD759}"/>
              </a:ext>
            </a:extLst>
          </p:cNvPr>
          <p:cNvPicPr>
            <a:picLocks noChangeAspect="1"/>
          </p:cNvPicPr>
          <p:nvPr/>
        </p:nvPicPr>
        <p:blipFill>
          <a:blip r:embed="rId3"/>
          <a:stretch>
            <a:fillRect/>
          </a:stretch>
        </p:blipFill>
        <p:spPr>
          <a:xfrm>
            <a:off x="67479" y="2019839"/>
            <a:ext cx="4459407" cy="2405877"/>
          </a:xfrm>
          <a:prstGeom prst="rect">
            <a:avLst/>
          </a:prstGeom>
        </p:spPr>
      </p:pic>
      <p:sp>
        <p:nvSpPr>
          <p:cNvPr id="13" name="TextBox 12">
            <a:extLst>
              <a:ext uri="{FF2B5EF4-FFF2-40B4-BE49-F238E27FC236}">
                <a16:creationId xmlns:a16="http://schemas.microsoft.com/office/drawing/2014/main" id="{7E49F30C-95CF-994C-B3EE-B1043A7A5F51}"/>
              </a:ext>
            </a:extLst>
          </p:cNvPr>
          <p:cNvSpPr txBox="1"/>
          <p:nvPr/>
        </p:nvSpPr>
        <p:spPr>
          <a:xfrm>
            <a:off x="294640" y="1392134"/>
            <a:ext cx="8464492" cy="461665"/>
          </a:xfrm>
          <a:prstGeom prst="rect">
            <a:avLst/>
          </a:prstGeom>
          <a:noFill/>
        </p:spPr>
        <p:txBody>
          <a:bodyPr wrap="square" rtlCol="0">
            <a:spAutoFit/>
          </a:bodyPr>
          <a:lstStyle/>
          <a:p>
            <a:pPr algn="ctr"/>
            <a:r>
              <a:rPr lang="en-US" sz="2000" b="1" i="1" dirty="0">
                <a:solidFill>
                  <a:schemeClr val="bg1"/>
                </a:solidFill>
                <a:latin typeface="Cordia New" panose="020B0304020202020204" pitchFamily="34" charset="-34"/>
                <a:cs typeface="Cordia New" panose="020B0304020202020204" pitchFamily="34" charset="-34"/>
              </a:rPr>
              <a:t>‘</a:t>
            </a:r>
            <a:r>
              <a:rPr lang="en-US" sz="2400" b="1" i="1" dirty="0">
                <a:solidFill>
                  <a:schemeClr val="bg1"/>
                </a:solidFill>
                <a:latin typeface="Cordia New" panose="020B0304020202020204" pitchFamily="34" charset="-34"/>
                <a:cs typeface="Cordia New" panose="020B0304020202020204" pitchFamily="34" charset="-34"/>
              </a:rPr>
              <a:t>A minority of media are watched by a majority of passengers’ - </a:t>
            </a:r>
            <a:r>
              <a:rPr lang="en-US" sz="2400" b="1" dirty="0">
                <a:solidFill>
                  <a:schemeClr val="bg1"/>
                </a:solidFill>
                <a:latin typeface="Cordia New" panose="020B0304020202020204" pitchFamily="34" charset="-34"/>
                <a:cs typeface="Cordia New" panose="020B0304020202020204" pitchFamily="34" charset="-34"/>
              </a:rPr>
              <a:t>Confucius</a:t>
            </a:r>
            <a:endParaRPr lang="en-US" sz="2000" b="1" dirty="0">
              <a:solidFill>
                <a:schemeClr val="bg1"/>
              </a:solidFill>
              <a:latin typeface="Cordia New" panose="020B0304020202020204" pitchFamily="34" charset="-34"/>
              <a:cs typeface="Cordia New" panose="020B0304020202020204" pitchFamily="34" charset="-34"/>
            </a:endParaRPr>
          </a:p>
        </p:txBody>
      </p:sp>
      <p:pic>
        <p:nvPicPr>
          <p:cNvPr id="5" name="Picture 4">
            <a:extLst>
              <a:ext uri="{FF2B5EF4-FFF2-40B4-BE49-F238E27FC236}">
                <a16:creationId xmlns:a16="http://schemas.microsoft.com/office/drawing/2014/main" id="{F904ED18-13A8-8446-BE6A-F8AE94C43CCB}"/>
              </a:ext>
            </a:extLst>
          </p:cNvPr>
          <p:cNvPicPr>
            <a:picLocks noChangeAspect="1"/>
          </p:cNvPicPr>
          <p:nvPr/>
        </p:nvPicPr>
        <p:blipFill>
          <a:blip r:embed="rId4"/>
          <a:stretch>
            <a:fillRect/>
          </a:stretch>
        </p:blipFill>
        <p:spPr>
          <a:xfrm>
            <a:off x="4596955" y="2019839"/>
            <a:ext cx="4459407" cy="2405877"/>
          </a:xfrm>
          <a:prstGeom prst="rect">
            <a:avLst/>
          </a:prstGeom>
        </p:spPr>
      </p:pic>
    </p:spTree>
    <p:extLst>
      <p:ext uri="{BB962C8B-B14F-4D97-AF65-F5344CB8AC3E}">
        <p14:creationId xmlns:p14="http://schemas.microsoft.com/office/powerpoint/2010/main" val="1309732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C00B-BE1B-9347-9997-B9F89E851FC4}"/>
              </a:ext>
            </a:extLst>
          </p:cNvPr>
          <p:cNvSpPr>
            <a:spLocks noGrp="1"/>
          </p:cNvSpPr>
          <p:nvPr>
            <p:ph type="title"/>
          </p:nvPr>
        </p:nvSpPr>
        <p:spPr/>
        <p:txBody>
          <a:bodyPr/>
          <a:lstStyle/>
          <a:p>
            <a:pPr algn="ctr"/>
            <a:r>
              <a:rPr lang="en-US" sz="4000" dirty="0">
                <a:solidFill>
                  <a:schemeClr val="bg1"/>
                </a:solidFill>
                <a:latin typeface="Cordia New" panose="020B0304020202020204" pitchFamily="34" charset="-34"/>
                <a:cs typeface="Cordia New" panose="020B0304020202020204" pitchFamily="34" charset="-34"/>
              </a:rPr>
              <a:t>Outline</a:t>
            </a:r>
          </a:p>
        </p:txBody>
      </p:sp>
      <p:sp>
        <p:nvSpPr>
          <p:cNvPr id="3" name="Text Placeholder 2">
            <a:extLst>
              <a:ext uri="{FF2B5EF4-FFF2-40B4-BE49-F238E27FC236}">
                <a16:creationId xmlns:a16="http://schemas.microsoft.com/office/drawing/2014/main" id="{2BA10934-A04E-0E4F-8E79-A7F73426B107}"/>
              </a:ext>
            </a:extLst>
          </p:cNvPr>
          <p:cNvSpPr>
            <a:spLocks noGrp="1"/>
          </p:cNvSpPr>
          <p:nvPr>
            <p:ph type="body" idx="1"/>
          </p:nvPr>
        </p:nvSpPr>
        <p:spPr>
          <a:xfrm>
            <a:off x="2565134" y="939998"/>
            <a:ext cx="4013731" cy="3263504"/>
          </a:xfrm>
        </p:spPr>
        <p:txBody>
          <a:bodyPr/>
          <a:lstStyle/>
          <a:p>
            <a:r>
              <a:rPr lang="en-US" sz="2800" dirty="0">
                <a:solidFill>
                  <a:schemeClr val="bg1"/>
                </a:solidFill>
                <a:latin typeface="Cordia New" panose="020B0304020202020204" pitchFamily="34" charset="-34"/>
                <a:cs typeface="Cordia New" panose="020B0304020202020204" pitchFamily="34" charset="-34"/>
              </a:rPr>
              <a:t>Introduction</a:t>
            </a:r>
          </a:p>
          <a:p>
            <a:r>
              <a:rPr lang="en-US" sz="2800" dirty="0">
                <a:solidFill>
                  <a:schemeClr val="bg1"/>
                </a:solidFill>
                <a:latin typeface="Cordia New" panose="020B0304020202020204" pitchFamily="34" charset="-34"/>
                <a:cs typeface="Cordia New" panose="020B0304020202020204" pitchFamily="34" charset="-34"/>
              </a:rPr>
              <a:t>Data Organization</a:t>
            </a:r>
          </a:p>
          <a:p>
            <a:r>
              <a:rPr lang="en-US" sz="2800" dirty="0">
                <a:solidFill>
                  <a:schemeClr val="bg1"/>
                </a:solidFill>
                <a:latin typeface="Cordia New" panose="020B0304020202020204" pitchFamily="34" charset="-34"/>
                <a:cs typeface="Cordia New" panose="020B0304020202020204" pitchFamily="34" charset="-34"/>
              </a:rPr>
              <a:t>Optimization and Prediction</a:t>
            </a:r>
          </a:p>
          <a:p>
            <a:r>
              <a:rPr lang="en-US" sz="2800" dirty="0">
                <a:solidFill>
                  <a:schemeClr val="bg1"/>
                </a:solidFill>
                <a:latin typeface="Cordia New" panose="020B0304020202020204" pitchFamily="34" charset="-34"/>
                <a:cs typeface="Cordia New" panose="020B0304020202020204" pitchFamily="34" charset="-34"/>
              </a:rPr>
              <a:t>Results: The Recommendations </a:t>
            </a:r>
          </a:p>
          <a:p>
            <a:r>
              <a:rPr lang="en-US" sz="2800" dirty="0">
                <a:solidFill>
                  <a:schemeClr val="bg1"/>
                </a:solidFill>
                <a:latin typeface="Cordia New" panose="020B0304020202020204" pitchFamily="34" charset="-34"/>
                <a:cs typeface="Cordia New" panose="020B0304020202020204" pitchFamily="34" charset="-34"/>
              </a:rPr>
              <a:t>Next Steps</a:t>
            </a:r>
          </a:p>
        </p:txBody>
      </p:sp>
      <p:sp>
        <p:nvSpPr>
          <p:cNvPr id="5" name="Google Shape;211;p33">
            <a:extLst>
              <a:ext uri="{FF2B5EF4-FFF2-40B4-BE49-F238E27FC236}">
                <a16:creationId xmlns:a16="http://schemas.microsoft.com/office/drawing/2014/main" id="{B693F824-E930-1040-B787-8BFFF4BF3F9E}"/>
              </a:ext>
            </a:extLst>
          </p:cNvPr>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3897770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20" name="Google Shape;207;p33">
            <a:extLst>
              <a:ext uri="{FF2B5EF4-FFF2-40B4-BE49-F238E27FC236}">
                <a16:creationId xmlns:a16="http://schemas.microsoft.com/office/drawing/2014/main" id="{9E250A4C-8293-CF4A-8344-D75EB6991166}"/>
              </a:ext>
            </a:extLst>
          </p:cNvPr>
          <p:cNvSpPr txBox="1">
            <a:spLocks/>
          </p:cNvSpPr>
          <p:nvPr/>
        </p:nvSpPr>
        <p:spPr>
          <a:xfrm>
            <a:off x="2403017" y="117232"/>
            <a:ext cx="4865291" cy="6858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2000"/>
            </a:pPr>
            <a:r>
              <a:rPr lang="en-US" sz="2800" dirty="0">
                <a:solidFill>
                  <a:schemeClr val="bg1"/>
                </a:solidFill>
                <a:latin typeface="Cordia New" panose="020B0304020202020204" pitchFamily="34" charset="-34"/>
                <a:cs typeface="Cordia New" panose="020B0304020202020204" pitchFamily="34" charset="-34"/>
              </a:rPr>
              <a:t>Media that is Watched vs. </a:t>
            </a:r>
            <a:r>
              <a:rPr lang="en-US" sz="2800" u="sng" dirty="0">
                <a:solidFill>
                  <a:schemeClr val="bg1"/>
                </a:solidFill>
                <a:latin typeface="Cordia New" panose="020B0304020202020204" pitchFamily="34" charset="-34"/>
                <a:cs typeface="Cordia New" panose="020B0304020202020204" pitchFamily="34" charset="-34"/>
              </a:rPr>
              <a:t>Not</a:t>
            </a:r>
            <a:r>
              <a:rPr lang="en-US" sz="2800" dirty="0">
                <a:solidFill>
                  <a:schemeClr val="bg1"/>
                </a:solidFill>
                <a:latin typeface="Cordia New" panose="020B0304020202020204" pitchFamily="34" charset="-34"/>
                <a:cs typeface="Cordia New" panose="020B0304020202020204" pitchFamily="34" charset="-34"/>
              </a:rPr>
              <a:t> Watched</a:t>
            </a:r>
          </a:p>
        </p:txBody>
      </p:sp>
      <p:sp>
        <p:nvSpPr>
          <p:cNvPr id="19" name="TextBox 18">
            <a:extLst>
              <a:ext uri="{FF2B5EF4-FFF2-40B4-BE49-F238E27FC236}">
                <a16:creationId xmlns:a16="http://schemas.microsoft.com/office/drawing/2014/main" id="{0EB78CE9-ED89-9740-8C53-640FCF607C55}"/>
              </a:ext>
            </a:extLst>
          </p:cNvPr>
          <p:cNvSpPr txBox="1"/>
          <p:nvPr/>
        </p:nvSpPr>
        <p:spPr>
          <a:xfrm>
            <a:off x="4393399" y="3950358"/>
            <a:ext cx="1437130" cy="461665"/>
          </a:xfrm>
          <a:prstGeom prst="rect">
            <a:avLst/>
          </a:prstGeom>
          <a:noFill/>
        </p:spPr>
        <p:txBody>
          <a:bodyPr wrap="square" rtlCol="0">
            <a:spAutoFit/>
          </a:bodyPr>
          <a:lstStyle/>
          <a:p>
            <a:r>
              <a:rPr lang="en-US" sz="2400" dirty="0">
                <a:solidFill>
                  <a:schemeClr val="bg1"/>
                </a:solidFill>
                <a:latin typeface="Cordia New" panose="020B0304020202020204" pitchFamily="34" charset="-34"/>
                <a:cs typeface="Cordia New" panose="020B0304020202020204" pitchFamily="34" charset="-34"/>
              </a:rPr>
              <a:t>Not Watched</a:t>
            </a:r>
          </a:p>
        </p:txBody>
      </p:sp>
      <p:sp>
        <p:nvSpPr>
          <p:cNvPr id="26" name="TextBox 25">
            <a:extLst>
              <a:ext uri="{FF2B5EF4-FFF2-40B4-BE49-F238E27FC236}">
                <a16:creationId xmlns:a16="http://schemas.microsoft.com/office/drawing/2014/main" id="{CEA002F4-E3CD-C74D-B709-0AFF437456A2}"/>
              </a:ext>
            </a:extLst>
          </p:cNvPr>
          <p:cNvSpPr txBox="1"/>
          <p:nvPr/>
        </p:nvSpPr>
        <p:spPr>
          <a:xfrm>
            <a:off x="7078090" y="3950358"/>
            <a:ext cx="1029364" cy="461665"/>
          </a:xfrm>
          <a:prstGeom prst="rect">
            <a:avLst/>
          </a:prstGeom>
          <a:noFill/>
        </p:spPr>
        <p:txBody>
          <a:bodyPr wrap="square" rtlCol="0">
            <a:spAutoFit/>
          </a:bodyPr>
          <a:lstStyle/>
          <a:p>
            <a:r>
              <a:rPr lang="en-US" sz="2400" dirty="0">
                <a:solidFill>
                  <a:schemeClr val="bg1"/>
                </a:solidFill>
                <a:latin typeface="Cordia New" panose="020B0304020202020204" pitchFamily="34" charset="-34"/>
                <a:cs typeface="Cordia New" panose="020B0304020202020204" pitchFamily="34" charset="-34"/>
              </a:rPr>
              <a:t>Watched</a:t>
            </a:r>
          </a:p>
        </p:txBody>
      </p:sp>
      <p:pic>
        <p:nvPicPr>
          <p:cNvPr id="9" name="Picture 8">
            <a:extLst>
              <a:ext uri="{FF2B5EF4-FFF2-40B4-BE49-F238E27FC236}">
                <a16:creationId xmlns:a16="http://schemas.microsoft.com/office/drawing/2014/main" id="{69650F27-43B7-6344-9238-0CC65E40B443}"/>
              </a:ext>
            </a:extLst>
          </p:cNvPr>
          <p:cNvPicPr>
            <a:picLocks noChangeAspect="1"/>
          </p:cNvPicPr>
          <p:nvPr/>
        </p:nvPicPr>
        <p:blipFill rotWithShape="1">
          <a:blip r:embed="rId3"/>
          <a:srcRect l="8673" t="11375" r="947" b="13946"/>
          <a:stretch/>
        </p:blipFill>
        <p:spPr>
          <a:xfrm>
            <a:off x="3954298" y="1842665"/>
            <a:ext cx="4865292" cy="2158934"/>
          </a:xfrm>
          <a:prstGeom prst="rect">
            <a:avLst/>
          </a:prstGeom>
        </p:spPr>
      </p:pic>
      <p:cxnSp>
        <p:nvCxnSpPr>
          <p:cNvPr id="10" name="Straight Connector 9">
            <a:extLst>
              <a:ext uri="{FF2B5EF4-FFF2-40B4-BE49-F238E27FC236}">
                <a16:creationId xmlns:a16="http://schemas.microsoft.com/office/drawing/2014/main" id="{8B94C3B3-02D3-D24D-B791-3D146153EC62}"/>
              </a:ext>
            </a:extLst>
          </p:cNvPr>
          <p:cNvCxnSpPr>
            <a:cxnSpLocks/>
          </p:cNvCxnSpPr>
          <p:nvPr/>
        </p:nvCxnSpPr>
        <p:spPr>
          <a:xfrm>
            <a:off x="3359769" y="1573161"/>
            <a:ext cx="0" cy="2428438"/>
          </a:xfrm>
          <a:prstGeom prst="line">
            <a:avLst/>
          </a:prstGeom>
          <a:ln>
            <a:solidFill>
              <a:schemeClr val="bg1">
                <a:lumMod val="95000"/>
              </a:schemeClr>
            </a:solidFill>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A0DF4A92-337A-0E42-89AF-E26E929A944F}"/>
              </a:ext>
            </a:extLst>
          </p:cNvPr>
          <p:cNvSpPr txBox="1"/>
          <p:nvPr/>
        </p:nvSpPr>
        <p:spPr>
          <a:xfrm>
            <a:off x="3414535" y="1489777"/>
            <a:ext cx="435095" cy="2492990"/>
          </a:xfrm>
          <a:prstGeom prst="rect">
            <a:avLst/>
          </a:prstGeom>
          <a:noFill/>
        </p:spPr>
        <p:txBody>
          <a:bodyPr wrap="square" rtlCol="0">
            <a:spAutoFit/>
          </a:bodyPr>
          <a:lstStyle/>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1200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1000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800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600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200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0</a:t>
            </a:r>
          </a:p>
        </p:txBody>
      </p:sp>
      <p:sp>
        <p:nvSpPr>
          <p:cNvPr id="12" name="TextBox 11">
            <a:extLst>
              <a:ext uri="{FF2B5EF4-FFF2-40B4-BE49-F238E27FC236}">
                <a16:creationId xmlns:a16="http://schemas.microsoft.com/office/drawing/2014/main" id="{F6CBC0A1-3B17-164F-B70A-FD2C52F0B628}"/>
              </a:ext>
            </a:extLst>
          </p:cNvPr>
          <p:cNvSpPr txBox="1"/>
          <p:nvPr/>
        </p:nvSpPr>
        <p:spPr>
          <a:xfrm rot="16200000">
            <a:off x="2531336" y="2819032"/>
            <a:ext cx="1195201" cy="461665"/>
          </a:xfrm>
          <a:prstGeom prst="rect">
            <a:avLst/>
          </a:prstGeom>
          <a:noFill/>
        </p:spPr>
        <p:txBody>
          <a:bodyPr wrap="square" rtlCol="0">
            <a:spAutoFit/>
          </a:bodyPr>
          <a:lstStyle/>
          <a:p>
            <a:r>
              <a:rPr lang="en-US" sz="2400" dirty="0">
                <a:solidFill>
                  <a:schemeClr val="bg1"/>
                </a:solidFill>
                <a:latin typeface="Cordia New" panose="020B0304020202020204" pitchFamily="34" charset="-34"/>
                <a:cs typeface="Cordia New" panose="020B0304020202020204" pitchFamily="34" charset="-34"/>
              </a:rPr>
              <a:t>Frequency</a:t>
            </a:r>
          </a:p>
        </p:txBody>
      </p:sp>
      <p:sp>
        <p:nvSpPr>
          <p:cNvPr id="13" name="TextBox 12">
            <a:extLst>
              <a:ext uri="{FF2B5EF4-FFF2-40B4-BE49-F238E27FC236}">
                <a16:creationId xmlns:a16="http://schemas.microsoft.com/office/drawing/2014/main" id="{CD2CCEFF-E0FA-FC47-8519-0A2B2B7BF6BE}"/>
              </a:ext>
            </a:extLst>
          </p:cNvPr>
          <p:cNvSpPr txBox="1"/>
          <p:nvPr/>
        </p:nvSpPr>
        <p:spPr>
          <a:xfrm>
            <a:off x="239491" y="794018"/>
            <a:ext cx="2798064" cy="1015663"/>
          </a:xfrm>
          <a:prstGeom prst="rect">
            <a:avLst/>
          </a:prstGeom>
          <a:noFill/>
        </p:spPr>
        <p:txBody>
          <a:bodyPr wrap="square" rtlCol="0">
            <a:spAutoFit/>
          </a:bodyPr>
          <a:lstStyle/>
          <a:p>
            <a:pPr algn="ctr"/>
            <a:r>
              <a:rPr lang="en-US" sz="2000" dirty="0">
                <a:solidFill>
                  <a:schemeClr val="bg1"/>
                </a:solidFill>
                <a:latin typeface="Cordia New" panose="020B0304020202020204" pitchFamily="34" charset="-34"/>
                <a:cs typeface="Cordia New" panose="020B0304020202020204" pitchFamily="34" charset="-34"/>
              </a:rPr>
              <a:t>Suppose we consider a movie is ‘Not Watched’ below 1/10,000 clicks </a:t>
            </a:r>
          </a:p>
        </p:txBody>
      </p:sp>
      <p:sp>
        <p:nvSpPr>
          <p:cNvPr id="14" name="TextBox 13">
            <a:extLst>
              <a:ext uri="{FF2B5EF4-FFF2-40B4-BE49-F238E27FC236}">
                <a16:creationId xmlns:a16="http://schemas.microsoft.com/office/drawing/2014/main" id="{535B1D34-38FF-5F4C-BE5F-E54B394E163C}"/>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
        <p:nvSpPr>
          <p:cNvPr id="3" name="TextBox 2">
            <a:extLst>
              <a:ext uri="{FF2B5EF4-FFF2-40B4-BE49-F238E27FC236}">
                <a16:creationId xmlns:a16="http://schemas.microsoft.com/office/drawing/2014/main" id="{2D98B5A5-6E46-CF43-A304-5638C2BAD88E}"/>
              </a:ext>
            </a:extLst>
          </p:cNvPr>
          <p:cNvSpPr txBox="1"/>
          <p:nvPr/>
        </p:nvSpPr>
        <p:spPr>
          <a:xfrm>
            <a:off x="4751128" y="2490284"/>
            <a:ext cx="721672" cy="584775"/>
          </a:xfrm>
          <a:prstGeom prst="rect">
            <a:avLst/>
          </a:prstGeom>
          <a:noFill/>
        </p:spPr>
        <p:txBody>
          <a:bodyPr wrap="none" rtlCol="0">
            <a:spAutoFit/>
          </a:bodyPr>
          <a:lstStyle/>
          <a:p>
            <a:pPr algn="l"/>
            <a:r>
              <a:rPr lang="en-US" sz="3200" b="1" dirty="0">
                <a:solidFill>
                  <a:schemeClr val="tx1"/>
                </a:solidFill>
                <a:latin typeface="Cordia New" panose="020B0304020202020204" pitchFamily="34" charset="-34"/>
                <a:cs typeface="Cordia New" panose="020B0304020202020204" pitchFamily="34" charset="-34"/>
              </a:rPr>
              <a:t>61%</a:t>
            </a:r>
          </a:p>
        </p:txBody>
      </p:sp>
      <p:sp>
        <p:nvSpPr>
          <p:cNvPr id="15" name="TextBox 14">
            <a:extLst>
              <a:ext uri="{FF2B5EF4-FFF2-40B4-BE49-F238E27FC236}">
                <a16:creationId xmlns:a16="http://schemas.microsoft.com/office/drawing/2014/main" id="{248C0A7B-8192-F74A-B47B-415E4B786B15}"/>
              </a:ext>
            </a:extLst>
          </p:cNvPr>
          <p:cNvSpPr txBox="1"/>
          <p:nvPr/>
        </p:nvSpPr>
        <p:spPr>
          <a:xfrm>
            <a:off x="7150976" y="2962553"/>
            <a:ext cx="721672" cy="584775"/>
          </a:xfrm>
          <a:prstGeom prst="rect">
            <a:avLst/>
          </a:prstGeom>
          <a:noFill/>
        </p:spPr>
        <p:txBody>
          <a:bodyPr wrap="none" rtlCol="0">
            <a:spAutoFit/>
          </a:bodyPr>
          <a:lstStyle/>
          <a:p>
            <a:pPr algn="l"/>
            <a:r>
              <a:rPr lang="en-US" sz="3200" b="1" dirty="0">
                <a:solidFill>
                  <a:schemeClr val="tx1"/>
                </a:solidFill>
                <a:latin typeface="Cordia New" panose="020B0304020202020204" pitchFamily="34" charset="-34"/>
                <a:cs typeface="Cordia New" panose="020B0304020202020204" pitchFamily="34" charset="-34"/>
              </a:rPr>
              <a:t>39%</a:t>
            </a:r>
          </a:p>
        </p:txBody>
      </p:sp>
      <p:sp>
        <p:nvSpPr>
          <p:cNvPr id="4" name="TextBox 3">
            <a:extLst>
              <a:ext uri="{FF2B5EF4-FFF2-40B4-BE49-F238E27FC236}">
                <a16:creationId xmlns:a16="http://schemas.microsoft.com/office/drawing/2014/main" id="{7F260616-B684-AE41-A141-0F62E83DC571}"/>
              </a:ext>
            </a:extLst>
          </p:cNvPr>
          <p:cNvSpPr txBox="1"/>
          <p:nvPr/>
        </p:nvSpPr>
        <p:spPr>
          <a:xfrm>
            <a:off x="684585" y="3274881"/>
            <a:ext cx="1907875" cy="707886"/>
          </a:xfrm>
          <a:prstGeom prst="rect">
            <a:avLst/>
          </a:prstGeom>
          <a:noFill/>
        </p:spPr>
        <p:txBody>
          <a:bodyPr wrap="square" rtlCol="0">
            <a:spAutoFit/>
          </a:bodyPr>
          <a:lstStyle/>
          <a:p>
            <a:pPr algn="ctr"/>
            <a:r>
              <a:rPr lang="en-US" sz="2000" dirty="0">
                <a:solidFill>
                  <a:schemeClr val="bg1"/>
                </a:solidFill>
                <a:latin typeface="Cordia New" panose="020B0304020202020204" pitchFamily="34" charset="-34"/>
                <a:cs typeface="Cordia New" panose="020B0304020202020204" pitchFamily="34" charset="-34"/>
              </a:rPr>
              <a:t>Where is this disparity coming from?</a:t>
            </a:r>
          </a:p>
        </p:txBody>
      </p:sp>
    </p:spTree>
    <p:extLst>
      <p:ext uri="{BB962C8B-B14F-4D97-AF65-F5344CB8AC3E}">
        <p14:creationId xmlns:p14="http://schemas.microsoft.com/office/powerpoint/2010/main" val="511269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dissolv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11" grpId="0"/>
      <p:bldP spid="12" grpId="0"/>
      <p:bldP spid="13" grpId="0"/>
      <p:bldP spid="3" grpId="0"/>
      <p:bldP spid="15"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2308394" y="66361"/>
            <a:ext cx="4527212" cy="685800"/>
          </a:xfrm>
          <a:prstGeom prst="rect">
            <a:avLst/>
          </a:prstGeom>
          <a:noFill/>
          <a:ln>
            <a:noFill/>
          </a:ln>
        </p:spPr>
        <p:txBody>
          <a:bodyPr spcFirstLastPara="1" wrap="square" lIns="91425" tIns="45700" rIns="91425" bIns="45700" anchor="ctr" anchorCtr="0">
            <a:noAutofit/>
          </a:bodyPr>
          <a:lstStyle/>
          <a:p>
            <a:pPr lvl="0">
              <a:buSzPts val="2000"/>
            </a:pPr>
            <a:r>
              <a:rPr lang="en-US" sz="2400" dirty="0">
                <a:solidFill>
                  <a:schemeClr val="bg1"/>
                </a:solidFill>
                <a:latin typeface="Cordia New" panose="020B0304020202020204" pitchFamily="34" charset="-34"/>
                <a:cs typeface="Cordia New" panose="020B0304020202020204" pitchFamily="34" charset="-34"/>
              </a:rPr>
              <a:t>Media Watched and </a:t>
            </a:r>
            <a:r>
              <a:rPr lang="en-US" sz="2400" u="sng" dirty="0">
                <a:solidFill>
                  <a:schemeClr val="bg1"/>
                </a:solidFill>
                <a:latin typeface="Cordia New" panose="020B0304020202020204" pitchFamily="34" charset="-34"/>
                <a:cs typeface="Cordia New" panose="020B0304020202020204" pitchFamily="34" charset="-34"/>
              </a:rPr>
              <a:t>Not</a:t>
            </a:r>
            <a:r>
              <a:rPr lang="en-US" sz="2400" dirty="0">
                <a:solidFill>
                  <a:schemeClr val="bg1"/>
                </a:solidFill>
                <a:latin typeface="Cordia New" panose="020B0304020202020204" pitchFamily="34" charset="-34"/>
                <a:cs typeface="Cordia New" panose="020B0304020202020204" pitchFamily="34" charset="-34"/>
              </a:rPr>
              <a:t> Watched per Price Tag</a:t>
            </a:r>
            <a:endParaRPr sz="2400" dirty="0">
              <a:solidFill>
                <a:schemeClr val="bg1"/>
              </a:solidFill>
              <a:latin typeface="Cordia New" panose="020B0304020202020204" pitchFamily="34" charset="-34"/>
              <a:cs typeface="Cordia New" panose="020B0304020202020204" pitchFamily="34" charset="-34"/>
            </a:endParaRP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22" name="TextBox 21">
            <a:extLst>
              <a:ext uri="{FF2B5EF4-FFF2-40B4-BE49-F238E27FC236}">
                <a16:creationId xmlns:a16="http://schemas.microsoft.com/office/drawing/2014/main" id="{A50434DC-C7E9-8F41-BAAC-18B9A08CE61C}"/>
              </a:ext>
            </a:extLst>
          </p:cNvPr>
          <p:cNvSpPr txBox="1"/>
          <p:nvPr/>
        </p:nvSpPr>
        <p:spPr>
          <a:xfrm rot="16200000">
            <a:off x="5309964" y="647113"/>
            <a:ext cx="518737" cy="7940635"/>
          </a:xfrm>
          <a:prstGeom prst="rect">
            <a:avLst/>
          </a:prstGeom>
          <a:noFill/>
        </p:spPr>
        <p:txBody>
          <a:bodyPr wrap="square" rtlCol="0">
            <a:spAutoFit/>
          </a:bodyPr>
          <a:lstStyle/>
          <a:p>
            <a:pPr algn="r"/>
            <a:r>
              <a:rPr lang="en-US" sz="1700" dirty="0">
                <a:solidFill>
                  <a:schemeClr val="bg1"/>
                </a:solidFill>
                <a:latin typeface="Cordia New" panose="020B0304020202020204" pitchFamily="34" charset="-34"/>
                <a:cs typeface="Cordia New" panose="020B0304020202020204" pitchFamily="34" charset="-34"/>
              </a:rPr>
              <a:t>$</a:t>
            </a: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r>
              <a:rPr lang="en-US" sz="1700" dirty="0">
                <a:solidFill>
                  <a:schemeClr val="bg1"/>
                </a:solidFill>
                <a:latin typeface="Cordia New" panose="020B0304020202020204" pitchFamily="34" charset="-34"/>
                <a:cs typeface="Cordia New" panose="020B0304020202020204" pitchFamily="34" charset="-34"/>
              </a:rPr>
              <a:t>$$</a:t>
            </a: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r>
              <a:rPr lang="en-US" sz="1700" dirty="0">
                <a:solidFill>
                  <a:schemeClr val="bg1"/>
                </a:solidFill>
                <a:latin typeface="Cordia New" panose="020B0304020202020204" pitchFamily="34" charset="-34"/>
                <a:cs typeface="Cordia New" panose="020B0304020202020204" pitchFamily="34" charset="-34"/>
              </a:rPr>
              <a:t>$$$</a:t>
            </a: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r>
              <a:rPr lang="en-US" sz="1700" dirty="0">
                <a:solidFill>
                  <a:schemeClr val="bg1"/>
                </a:solidFill>
                <a:latin typeface="Cordia New" panose="020B0304020202020204" pitchFamily="34" charset="-34"/>
                <a:cs typeface="Cordia New" panose="020B0304020202020204" pitchFamily="34" charset="-34"/>
              </a:rPr>
              <a:t> </a:t>
            </a:r>
          </a:p>
          <a:p>
            <a:pPr algn="r"/>
            <a:r>
              <a:rPr lang="en-US" sz="1700" dirty="0">
                <a:solidFill>
                  <a:schemeClr val="bg1"/>
                </a:solidFill>
                <a:latin typeface="Cordia New" panose="020B0304020202020204" pitchFamily="34" charset="-34"/>
                <a:cs typeface="Cordia New" panose="020B0304020202020204" pitchFamily="34" charset="-34"/>
              </a:rPr>
              <a:t>$$$$</a:t>
            </a: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p:txBody>
      </p:sp>
      <p:sp>
        <p:nvSpPr>
          <p:cNvPr id="23" name="TextBox 22">
            <a:extLst>
              <a:ext uri="{FF2B5EF4-FFF2-40B4-BE49-F238E27FC236}">
                <a16:creationId xmlns:a16="http://schemas.microsoft.com/office/drawing/2014/main" id="{2A032AF4-8165-3D4D-BE3E-066426F426F1}"/>
              </a:ext>
            </a:extLst>
          </p:cNvPr>
          <p:cNvSpPr txBox="1"/>
          <p:nvPr/>
        </p:nvSpPr>
        <p:spPr>
          <a:xfrm>
            <a:off x="7820671" y="891321"/>
            <a:ext cx="1570893" cy="707886"/>
          </a:xfrm>
          <a:prstGeom prst="rect">
            <a:avLst/>
          </a:prstGeom>
          <a:noFill/>
        </p:spPr>
        <p:txBody>
          <a:bodyPr wrap="square" rtlCol="0">
            <a:spAutoFit/>
          </a:bodyPr>
          <a:lstStyle/>
          <a:p>
            <a:r>
              <a:rPr lang="en-US" sz="2000" dirty="0">
                <a:solidFill>
                  <a:schemeClr val="bg1"/>
                </a:solidFill>
                <a:latin typeface="Cordia New" panose="020B0304020202020204" pitchFamily="34" charset="-34"/>
                <a:cs typeface="Cordia New" panose="020B0304020202020204" pitchFamily="34" charset="-34"/>
              </a:rPr>
              <a:t>Watched</a:t>
            </a:r>
          </a:p>
          <a:p>
            <a:r>
              <a:rPr lang="en-US" sz="2000" dirty="0">
                <a:solidFill>
                  <a:schemeClr val="bg1"/>
                </a:solidFill>
                <a:latin typeface="Cordia New" panose="020B0304020202020204" pitchFamily="34" charset="-34"/>
                <a:cs typeface="Cordia New" panose="020B0304020202020204" pitchFamily="34" charset="-34"/>
              </a:rPr>
              <a:t>Not Watched</a:t>
            </a:r>
          </a:p>
        </p:txBody>
      </p:sp>
      <p:pic>
        <p:nvPicPr>
          <p:cNvPr id="24" name="Picture 23">
            <a:extLst>
              <a:ext uri="{FF2B5EF4-FFF2-40B4-BE49-F238E27FC236}">
                <a16:creationId xmlns:a16="http://schemas.microsoft.com/office/drawing/2014/main" id="{AEE9DD8B-BA59-4A4E-A9CE-1E9450B6EC32}"/>
              </a:ext>
            </a:extLst>
          </p:cNvPr>
          <p:cNvPicPr>
            <a:picLocks noChangeAspect="1"/>
          </p:cNvPicPr>
          <p:nvPr/>
        </p:nvPicPr>
        <p:blipFill rotWithShape="1">
          <a:blip r:embed="rId3"/>
          <a:srcRect l="8205" t="11153" r="87436" b="78510"/>
          <a:stretch/>
        </p:blipFill>
        <p:spPr>
          <a:xfrm>
            <a:off x="7502228" y="603850"/>
            <a:ext cx="398585" cy="1019907"/>
          </a:xfrm>
          <a:prstGeom prst="rect">
            <a:avLst/>
          </a:prstGeom>
        </p:spPr>
      </p:pic>
      <p:pic>
        <p:nvPicPr>
          <p:cNvPr id="3" name="Picture 2">
            <a:extLst>
              <a:ext uri="{FF2B5EF4-FFF2-40B4-BE49-F238E27FC236}">
                <a16:creationId xmlns:a16="http://schemas.microsoft.com/office/drawing/2014/main" id="{5DC6B7A3-CFEE-334E-B311-D1C0A79FBCC0}"/>
              </a:ext>
            </a:extLst>
          </p:cNvPr>
          <p:cNvPicPr>
            <a:picLocks noChangeAspect="1"/>
          </p:cNvPicPr>
          <p:nvPr/>
        </p:nvPicPr>
        <p:blipFill rotWithShape="1">
          <a:blip r:embed="rId4"/>
          <a:srcRect l="7598" t="20646" r="70702" b="13288"/>
          <a:stretch/>
        </p:blipFill>
        <p:spPr>
          <a:xfrm>
            <a:off x="856527" y="1113804"/>
            <a:ext cx="1984282" cy="3326311"/>
          </a:xfrm>
          <a:prstGeom prst="rect">
            <a:avLst/>
          </a:prstGeom>
        </p:spPr>
      </p:pic>
      <p:pic>
        <p:nvPicPr>
          <p:cNvPr id="5" name="Picture 4">
            <a:extLst>
              <a:ext uri="{FF2B5EF4-FFF2-40B4-BE49-F238E27FC236}">
                <a16:creationId xmlns:a16="http://schemas.microsoft.com/office/drawing/2014/main" id="{C80B4BCF-3ADA-354E-895E-F855A6E16150}"/>
              </a:ext>
            </a:extLst>
          </p:cNvPr>
          <p:cNvPicPr>
            <a:picLocks noChangeAspect="1"/>
          </p:cNvPicPr>
          <p:nvPr/>
        </p:nvPicPr>
        <p:blipFill rotWithShape="1">
          <a:blip r:embed="rId5"/>
          <a:srcRect l="29298" t="9754" r="3716" b="14521"/>
          <a:stretch/>
        </p:blipFill>
        <p:spPr>
          <a:xfrm>
            <a:off x="2840809" y="545432"/>
            <a:ext cx="6125213" cy="3812629"/>
          </a:xfrm>
          <a:prstGeom prst="rect">
            <a:avLst/>
          </a:prstGeom>
        </p:spPr>
      </p:pic>
      <p:cxnSp>
        <p:nvCxnSpPr>
          <p:cNvPr id="11" name="Straight Connector 10">
            <a:extLst>
              <a:ext uri="{FF2B5EF4-FFF2-40B4-BE49-F238E27FC236}">
                <a16:creationId xmlns:a16="http://schemas.microsoft.com/office/drawing/2014/main" id="{6C85FDEC-92EE-4E47-B6E3-CC6C54536503}"/>
              </a:ext>
            </a:extLst>
          </p:cNvPr>
          <p:cNvCxnSpPr/>
          <p:nvPr/>
        </p:nvCxnSpPr>
        <p:spPr>
          <a:xfrm>
            <a:off x="675562" y="752161"/>
            <a:ext cx="0" cy="3235569"/>
          </a:xfrm>
          <a:prstGeom prst="line">
            <a:avLst/>
          </a:prstGeom>
          <a:ln>
            <a:solidFill>
              <a:schemeClr val="bg1">
                <a:lumMod val="95000"/>
              </a:schemeClr>
            </a:solidFill>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48368C0A-99FE-5A40-9485-B9C898FCA649}"/>
              </a:ext>
            </a:extLst>
          </p:cNvPr>
          <p:cNvSpPr txBox="1"/>
          <p:nvPr/>
        </p:nvSpPr>
        <p:spPr>
          <a:xfrm>
            <a:off x="136301" y="382510"/>
            <a:ext cx="597875" cy="4016484"/>
          </a:xfrm>
          <a:prstGeom prst="rect">
            <a:avLst/>
          </a:prstGeom>
          <a:noFill/>
        </p:spPr>
        <p:txBody>
          <a:bodyPr wrap="square" rtlCol="0">
            <a:spAutoFit/>
          </a:bodyPr>
          <a:lstStyle/>
          <a:p>
            <a:pPr algn="r"/>
            <a:endParaRPr lang="en-US" sz="1500" dirty="0">
              <a:solidFill>
                <a:schemeClr val="bg1"/>
              </a:solidFill>
              <a:latin typeface="Cordia New" panose="020B0304020202020204" pitchFamily="34" charset="-34"/>
              <a:cs typeface="Cordia New" panose="020B0304020202020204" pitchFamily="34" charset="-34"/>
            </a:endParaRPr>
          </a:p>
          <a:p>
            <a:pPr algn="r"/>
            <a:endParaRPr lang="en-US" sz="1500" dirty="0">
              <a:solidFill>
                <a:schemeClr val="bg1"/>
              </a:solidFill>
              <a:latin typeface="Cordia New" panose="020B0304020202020204" pitchFamily="34" charset="-34"/>
              <a:cs typeface="Cordia New" panose="020B0304020202020204" pitchFamily="34" charset="-34"/>
            </a:endParaRPr>
          </a:p>
          <a:p>
            <a:pPr algn="r"/>
            <a:endParaRPr lang="en-US" sz="1500" dirty="0">
              <a:solidFill>
                <a:schemeClr val="bg1"/>
              </a:solidFill>
              <a:latin typeface="Cordia New" panose="020B0304020202020204" pitchFamily="34" charset="-34"/>
              <a:cs typeface="Cordia New" panose="020B0304020202020204" pitchFamily="34" charset="-34"/>
            </a:endParaRPr>
          </a:p>
          <a:p>
            <a:pPr algn="r"/>
            <a:endParaRPr lang="en-US" sz="1500" dirty="0">
              <a:solidFill>
                <a:schemeClr val="bg1"/>
              </a:solidFill>
              <a:latin typeface="Cordia New" panose="020B0304020202020204" pitchFamily="34" charset="-34"/>
              <a:cs typeface="Cordia New" panose="020B0304020202020204" pitchFamily="34" charset="-34"/>
            </a:endParaRPr>
          </a:p>
          <a:p>
            <a:pPr algn="r"/>
            <a:r>
              <a:rPr lang="en-US" sz="1500" dirty="0">
                <a:solidFill>
                  <a:schemeClr val="bg1"/>
                </a:solidFill>
                <a:latin typeface="Cordia New" panose="020B0304020202020204" pitchFamily="34" charset="-34"/>
                <a:cs typeface="Cordia New" panose="020B0304020202020204" pitchFamily="34" charset="-34"/>
              </a:rPr>
              <a:t>400</a:t>
            </a:r>
          </a:p>
          <a:p>
            <a:pPr algn="r"/>
            <a:endParaRPr lang="en-US" sz="1500" dirty="0">
              <a:solidFill>
                <a:schemeClr val="bg1"/>
              </a:solidFill>
              <a:latin typeface="Cordia New" panose="020B0304020202020204" pitchFamily="34" charset="-34"/>
              <a:cs typeface="Cordia New" panose="020B0304020202020204" pitchFamily="34" charset="-34"/>
            </a:endParaRPr>
          </a:p>
          <a:p>
            <a:pPr algn="r"/>
            <a:endParaRPr lang="en-US" sz="1500" dirty="0">
              <a:solidFill>
                <a:schemeClr val="bg1"/>
              </a:solidFill>
              <a:latin typeface="Cordia New" panose="020B0304020202020204" pitchFamily="34" charset="-34"/>
              <a:cs typeface="Cordia New" panose="020B0304020202020204" pitchFamily="34" charset="-34"/>
            </a:endParaRPr>
          </a:p>
          <a:p>
            <a:pPr algn="r"/>
            <a:r>
              <a:rPr lang="en-US" sz="1500" dirty="0">
                <a:solidFill>
                  <a:schemeClr val="bg1"/>
                </a:solidFill>
                <a:latin typeface="Cordia New" panose="020B0304020202020204" pitchFamily="34" charset="-34"/>
                <a:cs typeface="Cordia New" panose="020B0304020202020204" pitchFamily="34" charset="-34"/>
              </a:rPr>
              <a:t>300</a:t>
            </a:r>
          </a:p>
          <a:p>
            <a:pPr algn="r"/>
            <a:endParaRPr lang="en-US" sz="1500" dirty="0">
              <a:solidFill>
                <a:schemeClr val="bg1"/>
              </a:solidFill>
              <a:latin typeface="Cordia New" panose="020B0304020202020204" pitchFamily="34" charset="-34"/>
              <a:cs typeface="Cordia New" panose="020B0304020202020204" pitchFamily="34" charset="-34"/>
            </a:endParaRPr>
          </a:p>
          <a:p>
            <a:pPr algn="r"/>
            <a:endParaRPr lang="en-US" sz="1500" dirty="0">
              <a:solidFill>
                <a:schemeClr val="bg1"/>
              </a:solidFill>
              <a:latin typeface="Cordia New" panose="020B0304020202020204" pitchFamily="34" charset="-34"/>
              <a:cs typeface="Cordia New" panose="020B0304020202020204" pitchFamily="34" charset="-34"/>
            </a:endParaRPr>
          </a:p>
          <a:p>
            <a:pPr algn="r"/>
            <a:r>
              <a:rPr lang="en-US" sz="1500" dirty="0">
                <a:solidFill>
                  <a:schemeClr val="bg1"/>
                </a:solidFill>
                <a:latin typeface="Cordia New" panose="020B0304020202020204" pitchFamily="34" charset="-34"/>
                <a:cs typeface="Cordia New" panose="020B0304020202020204" pitchFamily="34" charset="-34"/>
              </a:rPr>
              <a:t>200</a:t>
            </a:r>
          </a:p>
          <a:p>
            <a:pPr algn="r"/>
            <a:endParaRPr lang="en-US" sz="1500" dirty="0">
              <a:solidFill>
                <a:schemeClr val="bg1"/>
              </a:solidFill>
              <a:latin typeface="Cordia New" panose="020B0304020202020204" pitchFamily="34" charset="-34"/>
              <a:cs typeface="Cordia New" panose="020B0304020202020204" pitchFamily="34" charset="-34"/>
            </a:endParaRPr>
          </a:p>
          <a:p>
            <a:pPr algn="r"/>
            <a:endParaRPr lang="en-US" sz="1500" dirty="0">
              <a:solidFill>
                <a:schemeClr val="bg1"/>
              </a:solidFill>
              <a:latin typeface="Cordia New" panose="020B0304020202020204" pitchFamily="34" charset="-34"/>
              <a:cs typeface="Cordia New" panose="020B0304020202020204" pitchFamily="34" charset="-34"/>
            </a:endParaRPr>
          </a:p>
          <a:p>
            <a:pPr algn="r"/>
            <a:r>
              <a:rPr lang="en-US" sz="1500" dirty="0">
                <a:solidFill>
                  <a:schemeClr val="bg1"/>
                </a:solidFill>
                <a:latin typeface="Cordia New" panose="020B0304020202020204" pitchFamily="34" charset="-34"/>
                <a:cs typeface="Cordia New" panose="020B0304020202020204" pitchFamily="34" charset="-34"/>
              </a:rPr>
              <a:t>100</a:t>
            </a:r>
          </a:p>
          <a:p>
            <a:pPr algn="r"/>
            <a:endParaRPr lang="en-US" sz="1500" dirty="0">
              <a:solidFill>
                <a:schemeClr val="bg1"/>
              </a:solidFill>
              <a:latin typeface="Cordia New" panose="020B0304020202020204" pitchFamily="34" charset="-34"/>
              <a:cs typeface="Cordia New" panose="020B0304020202020204" pitchFamily="34" charset="-34"/>
            </a:endParaRPr>
          </a:p>
          <a:p>
            <a:pPr algn="r"/>
            <a:endParaRPr lang="en-US" sz="1500" dirty="0">
              <a:solidFill>
                <a:schemeClr val="bg1"/>
              </a:solidFill>
              <a:latin typeface="Cordia New" panose="020B0304020202020204" pitchFamily="34" charset="-34"/>
              <a:cs typeface="Cordia New" panose="020B0304020202020204" pitchFamily="34" charset="-34"/>
            </a:endParaRPr>
          </a:p>
          <a:p>
            <a:pPr algn="r"/>
            <a:r>
              <a:rPr lang="en-US" sz="1500" dirty="0">
                <a:solidFill>
                  <a:schemeClr val="bg1"/>
                </a:solidFill>
                <a:latin typeface="Cordia New" panose="020B0304020202020204" pitchFamily="34" charset="-34"/>
                <a:cs typeface="Cordia New" panose="020B0304020202020204" pitchFamily="34" charset="-34"/>
              </a:rPr>
              <a:t>0</a:t>
            </a:r>
          </a:p>
        </p:txBody>
      </p:sp>
      <p:sp>
        <p:nvSpPr>
          <p:cNvPr id="13" name="TextBox 12">
            <a:extLst>
              <a:ext uri="{FF2B5EF4-FFF2-40B4-BE49-F238E27FC236}">
                <a16:creationId xmlns:a16="http://schemas.microsoft.com/office/drawing/2014/main" id="{0248963E-8446-8847-A1D4-276870B283F1}"/>
              </a:ext>
            </a:extLst>
          </p:cNvPr>
          <p:cNvSpPr txBox="1"/>
          <p:nvPr/>
        </p:nvSpPr>
        <p:spPr>
          <a:xfrm rot="16200000">
            <a:off x="-730837" y="1899157"/>
            <a:ext cx="1769450" cy="461665"/>
          </a:xfrm>
          <a:prstGeom prst="rect">
            <a:avLst/>
          </a:prstGeom>
          <a:noFill/>
        </p:spPr>
        <p:txBody>
          <a:bodyPr wrap="square" rtlCol="0">
            <a:spAutoFit/>
          </a:bodyPr>
          <a:lstStyle/>
          <a:p>
            <a:r>
              <a:rPr lang="en-US" sz="2400" dirty="0">
                <a:solidFill>
                  <a:schemeClr val="bg1"/>
                </a:solidFill>
                <a:latin typeface="Cordia New" panose="020B0304020202020204" pitchFamily="34" charset="-34"/>
                <a:cs typeface="Cordia New" panose="020B0304020202020204" pitchFamily="34" charset="-34"/>
              </a:rPr>
              <a:t>Frequency</a:t>
            </a:r>
          </a:p>
        </p:txBody>
      </p:sp>
      <p:sp>
        <p:nvSpPr>
          <p:cNvPr id="14" name="TextBox 13">
            <a:extLst>
              <a:ext uri="{FF2B5EF4-FFF2-40B4-BE49-F238E27FC236}">
                <a16:creationId xmlns:a16="http://schemas.microsoft.com/office/drawing/2014/main" id="{4A2B575F-BC4C-6344-9DDE-047A95429955}"/>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Tree>
    <p:extLst>
      <p:ext uri="{BB962C8B-B14F-4D97-AF65-F5344CB8AC3E}">
        <p14:creationId xmlns:p14="http://schemas.microsoft.com/office/powerpoint/2010/main" val="202702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1394832" y="164124"/>
            <a:ext cx="6072768" cy="685800"/>
          </a:xfrm>
          <a:prstGeom prst="rect">
            <a:avLst/>
          </a:prstGeom>
          <a:noFill/>
          <a:ln>
            <a:noFill/>
          </a:ln>
        </p:spPr>
        <p:txBody>
          <a:bodyPr spcFirstLastPara="1" wrap="square" lIns="91425" tIns="45700" rIns="91425" bIns="45700" anchor="ctr" anchorCtr="0">
            <a:noAutofit/>
            <a:scene3d>
              <a:camera prst="obliqueTopRight"/>
              <a:lightRig rig="threePt" dir="t"/>
            </a:scene3d>
          </a:bodyPr>
          <a:lstStyle/>
          <a:p>
            <a:pPr lvl="0">
              <a:buSzPts val="2000"/>
            </a:pPr>
            <a:r>
              <a:rPr lang="en-US" sz="2400" dirty="0">
                <a:solidFill>
                  <a:schemeClr val="bg1"/>
                </a:solidFill>
                <a:latin typeface="Cordia New" panose="020B0304020202020204" pitchFamily="34" charset="-34"/>
                <a:cs typeface="Cordia New" panose="020B0304020202020204" pitchFamily="34" charset="-34"/>
              </a:rPr>
              <a:t>Media Watched and </a:t>
            </a:r>
            <a:r>
              <a:rPr lang="en-US" sz="2400" u="sng" dirty="0">
                <a:solidFill>
                  <a:schemeClr val="bg1"/>
                </a:solidFill>
                <a:latin typeface="Cordia New" panose="020B0304020202020204" pitchFamily="34" charset="-34"/>
                <a:cs typeface="Cordia New" panose="020B0304020202020204" pitchFamily="34" charset="-34"/>
              </a:rPr>
              <a:t>Not</a:t>
            </a:r>
            <a:r>
              <a:rPr lang="en-US" sz="2400" dirty="0">
                <a:solidFill>
                  <a:schemeClr val="bg1"/>
                </a:solidFill>
                <a:latin typeface="Cordia New" panose="020B0304020202020204" pitchFamily="34" charset="-34"/>
                <a:cs typeface="Cordia New" panose="020B0304020202020204" pitchFamily="34" charset="-34"/>
              </a:rPr>
              <a:t> Watched Per People Score</a:t>
            </a:r>
            <a:endParaRPr sz="2400" dirty="0">
              <a:solidFill>
                <a:schemeClr val="bg1"/>
              </a:solidFill>
              <a:latin typeface="Cordia New" panose="020B0304020202020204" pitchFamily="34" charset="-34"/>
              <a:cs typeface="Cordia New" panose="020B0304020202020204" pitchFamily="34" charset="-34"/>
            </a:endParaRP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15" name="TextBox 14">
            <a:extLst>
              <a:ext uri="{FF2B5EF4-FFF2-40B4-BE49-F238E27FC236}">
                <a16:creationId xmlns:a16="http://schemas.microsoft.com/office/drawing/2014/main" id="{49DE4090-0A5B-C943-B08B-1BE9AD33A729}"/>
              </a:ext>
            </a:extLst>
          </p:cNvPr>
          <p:cNvSpPr txBox="1"/>
          <p:nvPr/>
        </p:nvSpPr>
        <p:spPr>
          <a:xfrm rot="16200000">
            <a:off x="4651942" y="489844"/>
            <a:ext cx="684177" cy="7902163"/>
          </a:xfrm>
          <a:prstGeom prst="rect">
            <a:avLst/>
          </a:prstGeom>
          <a:noFill/>
        </p:spPr>
        <p:txBody>
          <a:bodyPr wrap="square" rtlCol="0">
            <a:spAutoFit/>
          </a:bodyPr>
          <a:lstStyle/>
          <a:p>
            <a:pPr algn="r"/>
            <a:r>
              <a:rPr lang="en-US" sz="1750" dirty="0">
                <a:solidFill>
                  <a:schemeClr val="bg1"/>
                </a:solidFill>
                <a:latin typeface="Cordia New" panose="020B0304020202020204" pitchFamily="34" charset="-34"/>
                <a:cs typeface="Cordia New" panose="020B0304020202020204" pitchFamily="34" charset="-34"/>
              </a:rPr>
              <a:t>0-0.9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1.0-1.9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2.0-2.9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3.0-3.9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4.0-4.9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5.0-5.9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6.0-6.9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7.0-7.9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8.0-8.9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9.0-10</a:t>
            </a:r>
          </a:p>
          <a:p>
            <a:pPr algn="r"/>
            <a:endParaRPr lang="en-US" sz="1750" dirty="0">
              <a:solidFill>
                <a:schemeClr val="bg1"/>
              </a:solidFill>
              <a:latin typeface="Cordia New" panose="020B0304020202020204" pitchFamily="34" charset="-34"/>
              <a:cs typeface="Cordia New" panose="020B0304020202020204" pitchFamily="34" charset="-34"/>
            </a:endParaRPr>
          </a:p>
        </p:txBody>
      </p:sp>
      <p:grpSp>
        <p:nvGrpSpPr>
          <p:cNvPr id="2" name="Group 1">
            <a:extLst>
              <a:ext uri="{FF2B5EF4-FFF2-40B4-BE49-F238E27FC236}">
                <a16:creationId xmlns:a16="http://schemas.microsoft.com/office/drawing/2014/main" id="{8C20C93C-0C83-AE45-B4CE-614CBD44C2CD}"/>
              </a:ext>
            </a:extLst>
          </p:cNvPr>
          <p:cNvGrpSpPr/>
          <p:nvPr/>
        </p:nvGrpSpPr>
        <p:grpSpPr>
          <a:xfrm>
            <a:off x="701318" y="390225"/>
            <a:ext cx="8243794" cy="3837354"/>
            <a:chOff x="701318" y="390225"/>
            <a:chExt cx="8243794" cy="3837354"/>
          </a:xfrm>
        </p:grpSpPr>
        <p:pic>
          <p:nvPicPr>
            <p:cNvPr id="5" name="Picture 4">
              <a:extLst>
                <a:ext uri="{FF2B5EF4-FFF2-40B4-BE49-F238E27FC236}">
                  <a16:creationId xmlns:a16="http://schemas.microsoft.com/office/drawing/2014/main" id="{D5368046-64ED-4645-A7A9-7531132DEB01}"/>
                </a:ext>
              </a:extLst>
            </p:cNvPr>
            <p:cNvPicPr>
              <a:picLocks noChangeAspect="1"/>
            </p:cNvPicPr>
            <p:nvPr/>
          </p:nvPicPr>
          <p:blipFill rotWithShape="1">
            <a:blip r:embed="rId3"/>
            <a:srcRect l="8205" t="29873" r="81229" b="13298"/>
            <a:stretch/>
          </p:blipFill>
          <p:spPr>
            <a:xfrm>
              <a:off x="701318" y="1359877"/>
              <a:ext cx="966231" cy="2867702"/>
            </a:xfrm>
            <a:prstGeom prst="rect">
              <a:avLst/>
            </a:prstGeom>
          </p:spPr>
        </p:pic>
        <p:pic>
          <p:nvPicPr>
            <p:cNvPr id="7" name="Picture 6">
              <a:extLst>
                <a:ext uri="{FF2B5EF4-FFF2-40B4-BE49-F238E27FC236}">
                  <a16:creationId xmlns:a16="http://schemas.microsoft.com/office/drawing/2014/main" id="{C41768D3-3A99-4342-9D91-769523B655D2}"/>
                </a:ext>
              </a:extLst>
            </p:cNvPr>
            <p:cNvPicPr>
              <a:picLocks noChangeAspect="1"/>
            </p:cNvPicPr>
            <p:nvPr/>
          </p:nvPicPr>
          <p:blipFill rotWithShape="1">
            <a:blip r:embed="rId4"/>
            <a:srcRect l="18237" t="21338" r="30702" b="13857"/>
            <a:stretch/>
          </p:blipFill>
          <p:spPr>
            <a:xfrm>
              <a:off x="1667549" y="878178"/>
              <a:ext cx="4733251" cy="3270121"/>
            </a:xfrm>
            <a:prstGeom prst="rect">
              <a:avLst/>
            </a:prstGeom>
          </p:spPr>
        </p:pic>
        <p:pic>
          <p:nvPicPr>
            <p:cNvPr id="9" name="Picture 8">
              <a:extLst>
                <a:ext uri="{FF2B5EF4-FFF2-40B4-BE49-F238E27FC236}">
                  <a16:creationId xmlns:a16="http://schemas.microsoft.com/office/drawing/2014/main" id="{678B6F61-F490-D945-A157-B21CA3707D64}"/>
                </a:ext>
              </a:extLst>
            </p:cNvPr>
            <p:cNvPicPr>
              <a:picLocks noChangeAspect="1"/>
            </p:cNvPicPr>
            <p:nvPr/>
          </p:nvPicPr>
          <p:blipFill rotWithShape="1">
            <a:blip r:embed="rId5"/>
            <a:srcRect l="68597" t="11115" r="4908" b="15680"/>
            <a:stretch/>
          </p:blipFill>
          <p:spPr>
            <a:xfrm>
              <a:off x="6396820" y="390225"/>
              <a:ext cx="2548292" cy="3694002"/>
            </a:xfrm>
            <a:prstGeom prst="rect">
              <a:avLst/>
            </a:prstGeom>
          </p:spPr>
        </p:pic>
      </p:grpSp>
      <p:cxnSp>
        <p:nvCxnSpPr>
          <p:cNvPr id="13" name="Straight Connector 12">
            <a:extLst>
              <a:ext uri="{FF2B5EF4-FFF2-40B4-BE49-F238E27FC236}">
                <a16:creationId xmlns:a16="http://schemas.microsoft.com/office/drawing/2014/main" id="{AD4C5700-8A22-FC48-B458-32B7E7F711DC}"/>
              </a:ext>
            </a:extLst>
          </p:cNvPr>
          <p:cNvCxnSpPr/>
          <p:nvPr/>
        </p:nvCxnSpPr>
        <p:spPr>
          <a:xfrm>
            <a:off x="675562" y="752161"/>
            <a:ext cx="0" cy="3235569"/>
          </a:xfrm>
          <a:prstGeom prst="line">
            <a:avLst/>
          </a:prstGeom>
          <a:ln>
            <a:solidFill>
              <a:schemeClr val="bg1">
                <a:lumMod val="95000"/>
              </a:schemeClr>
            </a:solidFill>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9ABEF10A-6B09-EE40-AA06-393997CE6CA4}"/>
              </a:ext>
            </a:extLst>
          </p:cNvPr>
          <p:cNvSpPr txBox="1"/>
          <p:nvPr/>
        </p:nvSpPr>
        <p:spPr>
          <a:xfrm>
            <a:off x="136301" y="810777"/>
            <a:ext cx="597875" cy="3493264"/>
          </a:xfrm>
          <a:prstGeom prst="rect">
            <a:avLst/>
          </a:prstGeom>
          <a:noFill/>
        </p:spPr>
        <p:txBody>
          <a:bodyPr wrap="square" rtlCol="0">
            <a:spAutoFit/>
          </a:bodyPr>
          <a:lstStyle/>
          <a:p>
            <a:pPr algn="r"/>
            <a:r>
              <a:rPr lang="en-US" sz="1300" dirty="0">
                <a:solidFill>
                  <a:schemeClr val="bg1"/>
                </a:solidFill>
                <a:latin typeface="Cordia New" panose="020B0304020202020204" pitchFamily="34" charset="-34"/>
                <a:cs typeface="Cordia New" panose="020B0304020202020204" pitchFamily="34" charset="-34"/>
              </a:rPr>
              <a:t>400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300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200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100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0</a:t>
            </a:r>
          </a:p>
        </p:txBody>
      </p:sp>
      <p:sp>
        <p:nvSpPr>
          <p:cNvPr id="16" name="TextBox 15">
            <a:extLst>
              <a:ext uri="{FF2B5EF4-FFF2-40B4-BE49-F238E27FC236}">
                <a16:creationId xmlns:a16="http://schemas.microsoft.com/office/drawing/2014/main" id="{50EB7DFB-DF46-F54E-AFC4-931C364DB88F}"/>
              </a:ext>
            </a:extLst>
          </p:cNvPr>
          <p:cNvSpPr txBox="1"/>
          <p:nvPr/>
        </p:nvSpPr>
        <p:spPr>
          <a:xfrm rot="16200000">
            <a:off x="-730837" y="1899157"/>
            <a:ext cx="1769450" cy="461665"/>
          </a:xfrm>
          <a:prstGeom prst="rect">
            <a:avLst/>
          </a:prstGeom>
          <a:noFill/>
        </p:spPr>
        <p:txBody>
          <a:bodyPr wrap="square" rtlCol="0">
            <a:spAutoFit/>
          </a:bodyPr>
          <a:lstStyle/>
          <a:p>
            <a:r>
              <a:rPr lang="en-US" sz="2400" dirty="0">
                <a:solidFill>
                  <a:schemeClr val="bg1"/>
                </a:solidFill>
                <a:latin typeface="Cordia New" panose="020B0304020202020204" pitchFamily="34" charset="-34"/>
                <a:cs typeface="Cordia New" panose="020B0304020202020204" pitchFamily="34" charset="-34"/>
              </a:rPr>
              <a:t>Frequency</a:t>
            </a:r>
          </a:p>
        </p:txBody>
      </p:sp>
      <p:sp>
        <p:nvSpPr>
          <p:cNvPr id="12" name="TextBox 11">
            <a:extLst>
              <a:ext uri="{FF2B5EF4-FFF2-40B4-BE49-F238E27FC236}">
                <a16:creationId xmlns:a16="http://schemas.microsoft.com/office/drawing/2014/main" id="{0B1FA07F-058C-BE47-B5CA-A386DB205D98}"/>
              </a:ext>
            </a:extLst>
          </p:cNvPr>
          <p:cNvSpPr txBox="1"/>
          <p:nvPr/>
        </p:nvSpPr>
        <p:spPr>
          <a:xfrm>
            <a:off x="2649415" y="1359877"/>
            <a:ext cx="1570893" cy="646331"/>
          </a:xfrm>
          <a:prstGeom prst="rect">
            <a:avLst/>
          </a:prstGeom>
          <a:noFill/>
        </p:spPr>
        <p:txBody>
          <a:bodyPr wrap="square" rtlCol="0">
            <a:spAutoFit/>
          </a:bodyPr>
          <a:lstStyle/>
          <a:p>
            <a:r>
              <a:rPr lang="en-US" sz="1800" dirty="0">
                <a:solidFill>
                  <a:schemeClr val="bg1"/>
                </a:solidFill>
                <a:latin typeface="Cordia New" panose="020B0304020202020204" pitchFamily="34" charset="-34"/>
                <a:cs typeface="Cordia New" panose="020B0304020202020204" pitchFamily="34" charset="-34"/>
              </a:rPr>
              <a:t>Watched</a:t>
            </a:r>
          </a:p>
          <a:p>
            <a:r>
              <a:rPr lang="en-US" sz="1800" dirty="0">
                <a:solidFill>
                  <a:schemeClr val="bg1"/>
                </a:solidFill>
                <a:latin typeface="Cordia New" panose="020B0304020202020204" pitchFamily="34" charset="-34"/>
                <a:cs typeface="Cordia New" panose="020B0304020202020204" pitchFamily="34" charset="-34"/>
              </a:rPr>
              <a:t>Not Watched</a:t>
            </a:r>
          </a:p>
        </p:txBody>
      </p:sp>
      <p:pic>
        <p:nvPicPr>
          <p:cNvPr id="20" name="Picture 19">
            <a:extLst>
              <a:ext uri="{FF2B5EF4-FFF2-40B4-BE49-F238E27FC236}">
                <a16:creationId xmlns:a16="http://schemas.microsoft.com/office/drawing/2014/main" id="{DD039E6D-0C49-B341-80BD-F6E7A4708D95}"/>
              </a:ext>
            </a:extLst>
          </p:cNvPr>
          <p:cNvPicPr>
            <a:picLocks noChangeAspect="1"/>
          </p:cNvPicPr>
          <p:nvPr/>
        </p:nvPicPr>
        <p:blipFill rotWithShape="1">
          <a:blip r:embed="rId6"/>
          <a:srcRect l="8205" t="11153" r="87436" b="78510"/>
          <a:stretch/>
        </p:blipFill>
        <p:spPr>
          <a:xfrm>
            <a:off x="2285999" y="1125416"/>
            <a:ext cx="398585" cy="890954"/>
          </a:xfrm>
          <a:prstGeom prst="rect">
            <a:avLst/>
          </a:prstGeom>
        </p:spPr>
      </p:pic>
    </p:spTree>
    <p:extLst>
      <p:ext uri="{BB962C8B-B14F-4D97-AF65-F5344CB8AC3E}">
        <p14:creationId xmlns:p14="http://schemas.microsoft.com/office/powerpoint/2010/main" val="214703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5392613" y="294962"/>
            <a:ext cx="3552092" cy="685800"/>
          </a:xfrm>
          <a:prstGeom prst="rect">
            <a:avLst/>
          </a:prstGeom>
          <a:noFill/>
          <a:ln>
            <a:noFill/>
          </a:ln>
        </p:spPr>
        <p:txBody>
          <a:bodyPr spcFirstLastPara="1" wrap="square" lIns="91425" tIns="45700" rIns="91425" bIns="45700" anchor="ctr" anchorCtr="0">
            <a:noAutofit/>
          </a:bodyPr>
          <a:lstStyle/>
          <a:p>
            <a:pPr lvl="0">
              <a:buSzPts val="2000"/>
            </a:pPr>
            <a:r>
              <a:rPr lang="en-US" sz="2400" dirty="0">
                <a:solidFill>
                  <a:schemeClr val="bg1"/>
                </a:solidFill>
                <a:latin typeface="Cordia New" panose="020B0304020202020204" pitchFamily="34" charset="-34"/>
                <a:cs typeface="Cordia New" panose="020B0304020202020204" pitchFamily="34" charset="-34"/>
              </a:rPr>
              <a:t>Media </a:t>
            </a:r>
            <a:r>
              <a:rPr lang="en-US" sz="2400" u="sng" dirty="0">
                <a:solidFill>
                  <a:schemeClr val="bg1"/>
                </a:solidFill>
                <a:latin typeface="Cordia New" panose="020B0304020202020204" pitchFamily="34" charset="-34"/>
                <a:cs typeface="Cordia New" panose="020B0304020202020204" pitchFamily="34" charset="-34"/>
              </a:rPr>
              <a:t>NOT</a:t>
            </a:r>
            <a:r>
              <a:rPr lang="en-US" sz="2400" dirty="0">
                <a:solidFill>
                  <a:schemeClr val="bg1"/>
                </a:solidFill>
                <a:latin typeface="Cordia New" panose="020B0304020202020204" pitchFamily="34" charset="-34"/>
                <a:cs typeface="Cordia New" panose="020B0304020202020204" pitchFamily="34" charset="-34"/>
              </a:rPr>
              <a:t> watched per genre</a:t>
            </a:r>
            <a:endParaRPr sz="2400" dirty="0">
              <a:solidFill>
                <a:schemeClr val="bg1"/>
              </a:solidFill>
              <a:latin typeface="Cordia New" panose="020B0304020202020204" pitchFamily="34" charset="-34"/>
              <a:cs typeface="Cordia New" panose="020B0304020202020204" pitchFamily="34" charset="-34"/>
            </a:endParaRPr>
          </a:p>
        </p:txBody>
      </p:sp>
      <p:sp>
        <p:nvSpPr>
          <p:cNvPr id="20" name="Google Shape;207;p33">
            <a:extLst>
              <a:ext uri="{FF2B5EF4-FFF2-40B4-BE49-F238E27FC236}">
                <a16:creationId xmlns:a16="http://schemas.microsoft.com/office/drawing/2014/main" id="{9E250A4C-8293-CF4A-8344-D75EB6991166}"/>
              </a:ext>
            </a:extLst>
          </p:cNvPr>
          <p:cNvSpPr txBox="1">
            <a:spLocks/>
          </p:cNvSpPr>
          <p:nvPr/>
        </p:nvSpPr>
        <p:spPr>
          <a:xfrm>
            <a:off x="1324493" y="248070"/>
            <a:ext cx="3001322" cy="6858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2000"/>
            </a:pPr>
            <a:r>
              <a:rPr lang="en-US" sz="2400" dirty="0">
                <a:solidFill>
                  <a:schemeClr val="bg1"/>
                </a:solidFill>
                <a:latin typeface="Cordia New" panose="020B0304020202020204" pitchFamily="34" charset="-34"/>
                <a:cs typeface="Cordia New" panose="020B0304020202020204" pitchFamily="34" charset="-34"/>
              </a:rPr>
              <a:t>Media watched per genre</a:t>
            </a:r>
          </a:p>
        </p:txBody>
      </p:sp>
      <p:sp>
        <p:nvSpPr>
          <p:cNvPr id="2" name="TextBox 1">
            <a:extLst>
              <a:ext uri="{FF2B5EF4-FFF2-40B4-BE49-F238E27FC236}">
                <a16:creationId xmlns:a16="http://schemas.microsoft.com/office/drawing/2014/main" id="{6301DA52-DAF7-384A-9F11-09FC11B7F602}"/>
              </a:ext>
            </a:extLst>
          </p:cNvPr>
          <p:cNvSpPr txBox="1"/>
          <p:nvPr/>
        </p:nvSpPr>
        <p:spPr>
          <a:xfrm rot="10800000">
            <a:off x="5145925" y="4165206"/>
            <a:ext cx="1708160" cy="820615"/>
          </a:xfrm>
          <a:prstGeom prst="rect">
            <a:avLst/>
          </a:prstGeom>
          <a:noFill/>
        </p:spPr>
        <p:txBody>
          <a:bodyPr vert="vert270" wrap="square" rtlCol="0">
            <a:spAutoFit/>
          </a:bodyPr>
          <a:lstStyle/>
          <a:p>
            <a:r>
              <a:rPr lang="en-US" dirty="0">
                <a:solidFill>
                  <a:schemeClr val="bg1"/>
                </a:solidFill>
                <a:latin typeface="Cordia New" panose="020B0304020202020204" pitchFamily="34" charset="-34"/>
                <a:cs typeface="Cordia New" panose="020B0304020202020204" pitchFamily="34" charset="-34"/>
              </a:rPr>
              <a:t>Drama</a:t>
            </a:r>
          </a:p>
          <a:p>
            <a:endParaRPr lang="en-US" sz="500" dirty="0">
              <a:solidFill>
                <a:schemeClr val="bg1"/>
              </a:solidFill>
              <a:latin typeface="Cordia New" panose="020B0304020202020204" pitchFamily="34" charset="-34"/>
              <a:cs typeface="Cordia New" panose="020B0304020202020204" pitchFamily="34" charset="-34"/>
            </a:endParaRPr>
          </a:p>
          <a:p>
            <a:r>
              <a:rPr lang="en-US" dirty="0">
                <a:solidFill>
                  <a:schemeClr val="bg1"/>
                </a:solidFill>
                <a:latin typeface="Cordia New" panose="020B0304020202020204" pitchFamily="34" charset="-34"/>
                <a:cs typeface="Cordia New" panose="020B0304020202020204" pitchFamily="34" charset="-34"/>
              </a:rPr>
              <a:t>Comedy</a:t>
            </a:r>
          </a:p>
          <a:p>
            <a:endParaRPr lang="en-US" dirty="0">
              <a:solidFill>
                <a:schemeClr val="bg1"/>
              </a:solidFill>
              <a:latin typeface="Cordia New" panose="020B0304020202020204" pitchFamily="34" charset="-34"/>
              <a:cs typeface="Cordia New" panose="020B0304020202020204" pitchFamily="34" charset="-34"/>
            </a:endParaRPr>
          </a:p>
          <a:p>
            <a:endParaRPr lang="en-US" dirty="0">
              <a:solidFill>
                <a:schemeClr val="bg1"/>
              </a:solidFill>
              <a:latin typeface="Cordia New" panose="020B0304020202020204" pitchFamily="34" charset="-34"/>
              <a:cs typeface="Cordia New" panose="020B0304020202020204" pitchFamily="34" charset="-34"/>
            </a:endParaRPr>
          </a:p>
          <a:p>
            <a:endParaRPr lang="en-US" dirty="0">
              <a:solidFill>
                <a:schemeClr val="bg1"/>
              </a:solidFill>
              <a:latin typeface="Cordia New" panose="020B0304020202020204" pitchFamily="34" charset="-34"/>
              <a:cs typeface="Cordia New" panose="020B0304020202020204" pitchFamily="34" charset="-34"/>
            </a:endParaRPr>
          </a:p>
          <a:p>
            <a:endParaRPr lang="en-US" sz="1000" dirty="0">
              <a:solidFill>
                <a:schemeClr val="bg1"/>
              </a:solidFill>
              <a:latin typeface="Cordia New" panose="020B0304020202020204" pitchFamily="34" charset="-34"/>
              <a:cs typeface="Cordia New" panose="020B0304020202020204" pitchFamily="34" charset="-34"/>
            </a:endParaRPr>
          </a:p>
          <a:p>
            <a:r>
              <a:rPr lang="en-US" dirty="0">
                <a:solidFill>
                  <a:schemeClr val="bg1"/>
                </a:solidFill>
                <a:latin typeface="Cordia New" panose="020B0304020202020204" pitchFamily="34" charset="-34"/>
                <a:cs typeface="Cordia New" panose="020B0304020202020204" pitchFamily="34" charset="-34"/>
              </a:rPr>
              <a:t>Action</a:t>
            </a:r>
          </a:p>
        </p:txBody>
      </p:sp>
      <p:sp>
        <p:nvSpPr>
          <p:cNvPr id="10" name="TextBox 9">
            <a:extLst>
              <a:ext uri="{FF2B5EF4-FFF2-40B4-BE49-F238E27FC236}">
                <a16:creationId xmlns:a16="http://schemas.microsoft.com/office/drawing/2014/main" id="{4F5CA9EE-6341-8842-A92C-D3FE16A1D63E}"/>
              </a:ext>
            </a:extLst>
          </p:cNvPr>
          <p:cNvSpPr txBox="1"/>
          <p:nvPr/>
        </p:nvSpPr>
        <p:spPr>
          <a:xfrm rot="10800000">
            <a:off x="761067" y="4165204"/>
            <a:ext cx="1785104" cy="535182"/>
          </a:xfrm>
          <a:prstGeom prst="rect">
            <a:avLst/>
          </a:prstGeom>
          <a:noFill/>
        </p:spPr>
        <p:txBody>
          <a:bodyPr vert="vert270" wrap="square" rtlCol="0">
            <a:spAutoFit/>
          </a:bodyPr>
          <a:lstStyle/>
          <a:p>
            <a:r>
              <a:rPr lang="en-US" dirty="0">
                <a:solidFill>
                  <a:schemeClr val="bg1"/>
                </a:solidFill>
                <a:latin typeface="Cordia New" panose="020B0304020202020204" pitchFamily="34" charset="-34"/>
                <a:cs typeface="Cordia New" panose="020B0304020202020204" pitchFamily="34" charset="-34"/>
              </a:rPr>
              <a:t>Drama</a:t>
            </a:r>
          </a:p>
          <a:p>
            <a:r>
              <a:rPr lang="en-US" sz="500" dirty="0">
                <a:solidFill>
                  <a:schemeClr val="bg1"/>
                </a:solidFill>
                <a:latin typeface="Cordia New" panose="020B0304020202020204" pitchFamily="34" charset="-34"/>
                <a:cs typeface="Cordia New" panose="020B0304020202020204" pitchFamily="34" charset="-34"/>
              </a:rPr>
              <a:t>  </a:t>
            </a:r>
          </a:p>
          <a:p>
            <a:endParaRPr lang="en-US" sz="500" dirty="0">
              <a:solidFill>
                <a:schemeClr val="bg1"/>
              </a:solidFill>
              <a:latin typeface="Cordia New" panose="020B0304020202020204" pitchFamily="34" charset="-34"/>
              <a:cs typeface="Cordia New" panose="020B0304020202020204" pitchFamily="34" charset="-34"/>
            </a:endParaRPr>
          </a:p>
          <a:p>
            <a:r>
              <a:rPr lang="en-US" dirty="0">
                <a:solidFill>
                  <a:schemeClr val="bg1"/>
                </a:solidFill>
                <a:latin typeface="Cordia New" panose="020B0304020202020204" pitchFamily="34" charset="-34"/>
                <a:cs typeface="Cordia New" panose="020B0304020202020204" pitchFamily="34" charset="-34"/>
              </a:rPr>
              <a:t>Comedy</a:t>
            </a:r>
          </a:p>
          <a:p>
            <a:r>
              <a:rPr lang="en-US" dirty="0">
                <a:solidFill>
                  <a:schemeClr val="bg1"/>
                </a:solidFill>
                <a:latin typeface="Cordia New" panose="020B0304020202020204" pitchFamily="34" charset="-34"/>
                <a:cs typeface="Cordia New" panose="020B0304020202020204" pitchFamily="34" charset="-34"/>
              </a:rPr>
              <a:t> </a:t>
            </a:r>
          </a:p>
          <a:p>
            <a:endParaRPr lang="en-US" dirty="0">
              <a:solidFill>
                <a:schemeClr val="bg1"/>
              </a:solidFill>
              <a:latin typeface="Cordia New" panose="020B0304020202020204" pitchFamily="34" charset="-34"/>
              <a:cs typeface="Cordia New" panose="020B0304020202020204" pitchFamily="34" charset="-34"/>
            </a:endParaRPr>
          </a:p>
          <a:p>
            <a:endParaRPr lang="en-US" dirty="0">
              <a:solidFill>
                <a:schemeClr val="bg1"/>
              </a:solidFill>
              <a:latin typeface="Cordia New" panose="020B0304020202020204" pitchFamily="34" charset="-34"/>
              <a:cs typeface="Cordia New" panose="020B0304020202020204" pitchFamily="34" charset="-34"/>
            </a:endParaRPr>
          </a:p>
          <a:p>
            <a:endParaRPr lang="en-US" sz="1000" dirty="0">
              <a:solidFill>
                <a:schemeClr val="bg1"/>
              </a:solidFill>
              <a:latin typeface="Cordia New" panose="020B0304020202020204" pitchFamily="34" charset="-34"/>
              <a:cs typeface="Cordia New" panose="020B0304020202020204" pitchFamily="34" charset="-34"/>
            </a:endParaRPr>
          </a:p>
          <a:p>
            <a:r>
              <a:rPr lang="en-US" dirty="0">
                <a:solidFill>
                  <a:schemeClr val="bg1"/>
                </a:solidFill>
                <a:latin typeface="Cordia New" panose="020B0304020202020204" pitchFamily="34" charset="-34"/>
                <a:cs typeface="Cordia New" panose="020B0304020202020204" pitchFamily="34" charset="-34"/>
              </a:rPr>
              <a:t>Action</a:t>
            </a:r>
          </a:p>
        </p:txBody>
      </p:sp>
      <p:sp>
        <p:nvSpPr>
          <p:cNvPr id="22" name="Google Shape;211;p33">
            <a:extLst>
              <a:ext uri="{FF2B5EF4-FFF2-40B4-BE49-F238E27FC236}">
                <a16:creationId xmlns:a16="http://schemas.microsoft.com/office/drawing/2014/main" id="{4770EA3A-1032-3349-A066-8A53D3D60903}"/>
              </a:ext>
            </a:extLst>
          </p:cNvPr>
          <p:cNvSpPr txBox="1">
            <a:spLocks/>
          </p:cNvSpPr>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9pPr>
          </a:lstStyle>
          <a:p>
            <a:fld id="{00000000-1234-1234-1234-123412341234}" type="slidenum">
              <a:rPr lang="en" smtClean="0"/>
              <a:pPr/>
              <a:t>23</a:t>
            </a:fld>
            <a:endParaRPr lang="en"/>
          </a:p>
        </p:txBody>
      </p:sp>
      <p:pic>
        <p:nvPicPr>
          <p:cNvPr id="9" name="Picture 8">
            <a:extLst>
              <a:ext uri="{FF2B5EF4-FFF2-40B4-BE49-F238E27FC236}">
                <a16:creationId xmlns:a16="http://schemas.microsoft.com/office/drawing/2014/main" id="{042A8925-5B0F-D248-9387-F864DFC7F917}"/>
              </a:ext>
            </a:extLst>
          </p:cNvPr>
          <p:cNvPicPr>
            <a:picLocks noChangeAspect="1"/>
          </p:cNvPicPr>
          <p:nvPr/>
        </p:nvPicPr>
        <p:blipFill rotWithShape="1">
          <a:blip r:embed="rId3"/>
          <a:srcRect l="13043" t="9492" b="12789"/>
          <a:stretch/>
        </p:blipFill>
        <p:spPr>
          <a:xfrm>
            <a:off x="659757" y="2858945"/>
            <a:ext cx="4317444" cy="1342850"/>
          </a:xfrm>
          <a:prstGeom prst="rect">
            <a:avLst/>
          </a:prstGeom>
        </p:spPr>
      </p:pic>
      <p:pic>
        <p:nvPicPr>
          <p:cNvPr id="13" name="Picture 12">
            <a:extLst>
              <a:ext uri="{FF2B5EF4-FFF2-40B4-BE49-F238E27FC236}">
                <a16:creationId xmlns:a16="http://schemas.microsoft.com/office/drawing/2014/main" id="{F323B9A5-47F8-9D45-99FB-27EDB14AA1D9}"/>
              </a:ext>
            </a:extLst>
          </p:cNvPr>
          <p:cNvPicPr>
            <a:picLocks noChangeAspect="1"/>
          </p:cNvPicPr>
          <p:nvPr/>
        </p:nvPicPr>
        <p:blipFill rotWithShape="1">
          <a:blip r:embed="rId4"/>
          <a:srcRect l="12619" t="10541" b="11740"/>
          <a:stretch/>
        </p:blipFill>
        <p:spPr>
          <a:xfrm>
            <a:off x="5000262" y="771276"/>
            <a:ext cx="4143737" cy="3511544"/>
          </a:xfrm>
          <a:prstGeom prst="rect">
            <a:avLst/>
          </a:prstGeom>
        </p:spPr>
      </p:pic>
      <p:cxnSp>
        <p:nvCxnSpPr>
          <p:cNvPr id="11" name="Straight Connector 10">
            <a:extLst>
              <a:ext uri="{FF2B5EF4-FFF2-40B4-BE49-F238E27FC236}">
                <a16:creationId xmlns:a16="http://schemas.microsoft.com/office/drawing/2014/main" id="{620A272D-1CE3-164A-B52A-2791FF16FCD1}"/>
              </a:ext>
            </a:extLst>
          </p:cNvPr>
          <p:cNvCxnSpPr/>
          <p:nvPr/>
        </p:nvCxnSpPr>
        <p:spPr>
          <a:xfrm>
            <a:off x="675562" y="937361"/>
            <a:ext cx="0" cy="3235569"/>
          </a:xfrm>
          <a:prstGeom prst="line">
            <a:avLst/>
          </a:prstGeom>
          <a:ln>
            <a:solidFill>
              <a:schemeClr val="bg1">
                <a:lumMod val="95000"/>
              </a:schemeClr>
            </a:solidFill>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BAD381F2-2AC0-3249-9D4D-217E008A1F77}"/>
              </a:ext>
            </a:extLst>
          </p:cNvPr>
          <p:cNvSpPr txBox="1"/>
          <p:nvPr/>
        </p:nvSpPr>
        <p:spPr>
          <a:xfrm>
            <a:off x="136301" y="995977"/>
            <a:ext cx="597875" cy="3231654"/>
          </a:xfrm>
          <a:prstGeom prst="rect">
            <a:avLst/>
          </a:prstGeom>
          <a:noFill/>
        </p:spPr>
        <p:txBody>
          <a:bodyPr wrap="square" rtlCol="0">
            <a:spAutoFit/>
          </a:bodyPr>
          <a:lstStyle/>
          <a:p>
            <a:pPr algn="r"/>
            <a:endParaRPr lang="en-US" sz="1200" dirty="0">
              <a:solidFill>
                <a:schemeClr val="bg1"/>
              </a:solidFill>
              <a:latin typeface="Cordia New" panose="020B0304020202020204" pitchFamily="34" charset="-34"/>
              <a:cs typeface="Cordia New" panose="020B0304020202020204" pitchFamily="34" charset="-34"/>
            </a:endParaRPr>
          </a:p>
          <a:p>
            <a:pPr algn="r"/>
            <a:r>
              <a:rPr lang="en-US" sz="1200" dirty="0">
                <a:solidFill>
                  <a:schemeClr val="bg1"/>
                </a:solidFill>
                <a:latin typeface="Cordia New" panose="020B0304020202020204" pitchFamily="34" charset="-34"/>
                <a:cs typeface="Cordia New" panose="020B0304020202020204" pitchFamily="34" charset="-34"/>
              </a:rPr>
              <a:t>500</a:t>
            </a:r>
          </a:p>
          <a:p>
            <a:pPr algn="r"/>
            <a:endParaRPr lang="en-US" sz="1200" dirty="0">
              <a:solidFill>
                <a:schemeClr val="bg1"/>
              </a:solidFill>
              <a:latin typeface="Cordia New" panose="020B0304020202020204" pitchFamily="34" charset="-34"/>
              <a:cs typeface="Cordia New" panose="020B0304020202020204" pitchFamily="34" charset="-34"/>
            </a:endParaRPr>
          </a:p>
          <a:p>
            <a:pPr algn="r"/>
            <a:endParaRPr lang="en-US" sz="1200" dirty="0">
              <a:solidFill>
                <a:schemeClr val="bg1"/>
              </a:solidFill>
              <a:latin typeface="Cordia New" panose="020B0304020202020204" pitchFamily="34" charset="-34"/>
              <a:cs typeface="Cordia New" panose="020B0304020202020204" pitchFamily="34" charset="-34"/>
            </a:endParaRPr>
          </a:p>
          <a:p>
            <a:pPr algn="r"/>
            <a:r>
              <a:rPr lang="en-US" sz="1200" dirty="0">
                <a:solidFill>
                  <a:schemeClr val="bg1"/>
                </a:solidFill>
                <a:latin typeface="Cordia New" panose="020B0304020202020204" pitchFamily="34" charset="-34"/>
                <a:cs typeface="Cordia New" panose="020B0304020202020204" pitchFamily="34" charset="-34"/>
              </a:rPr>
              <a:t>400</a:t>
            </a:r>
          </a:p>
          <a:p>
            <a:pPr algn="r"/>
            <a:endParaRPr lang="en-US" sz="1200" dirty="0">
              <a:solidFill>
                <a:schemeClr val="bg1"/>
              </a:solidFill>
              <a:latin typeface="Cordia New" panose="020B0304020202020204" pitchFamily="34" charset="-34"/>
              <a:cs typeface="Cordia New" panose="020B0304020202020204" pitchFamily="34" charset="-34"/>
            </a:endParaRPr>
          </a:p>
          <a:p>
            <a:pPr algn="r"/>
            <a:endParaRPr lang="en-US" sz="1200" dirty="0">
              <a:solidFill>
                <a:schemeClr val="bg1"/>
              </a:solidFill>
              <a:latin typeface="Cordia New" panose="020B0304020202020204" pitchFamily="34" charset="-34"/>
              <a:cs typeface="Cordia New" panose="020B0304020202020204" pitchFamily="34" charset="-34"/>
            </a:endParaRPr>
          </a:p>
          <a:p>
            <a:pPr algn="r"/>
            <a:r>
              <a:rPr lang="en-US" sz="1200" dirty="0">
                <a:solidFill>
                  <a:schemeClr val="bg1"/>
                </a:solidFill>
                <a:latin typeface="Cordia New" panose="020B0304020202020204" pitchFamily="34" charset="-34"/>
                <a:cs typeface="Cordia New" panose="020B0304020202020204" pitchFamily="34" charset="-34"/>
              </a:rPr>
              <a:t>300</a:t>
            </a:r>
          </a:p>
          <a:p>
            <a:pPr algn="r"/>
            <a:endParaRPr lang="en-US" sz="1200" dirty="0">
              <a:solidFill>
                <a:schemeClr val="bg1"/>
              </a:solidFill>
              <a:latin typeface="Cordia New" panose="020B0304020202020204" pitchFamily="34" charset="-34"/>
              <a:cs typeface="Cordia New" panose="020B0304020202020204" pitchFamily="34" charset="-34"/>
            </a:endParaRPr>
          </a:p>
          <a:p>
            <a:pPr algn="r"/>
            <a:endParaRPr lang="en-US" sz="1200" dirty="0">
              <a:solidFill>
                <a:schemeClr val="bg1"/>
              </a:solidFill>
              <a:latin typeface="Cordia New" panose="020B0304020202020204" pitchFamily="34" charset="-34"/>
              <a:cs typeface="Cordia New" panose="020B0304020202020204" pitchFamily="34" charset="-34"/>
            </a:endParaRPr>
          </a:p>
          <a:p>
            <a:pPr algn="r"/>
            <a:r>
              <a:rPr lang="en-US" sz="1200" dirty="0">
                <a:solidFill>
                  <a:schemeClr val="bg1"/>
                </a:solidFill>
                <a:latin typeface="Cordia New" panose="020B0304020202020204" pitchFamily="34" charset="-34"/>
                <a:cs typeface="Cordia New" panose="020B0304020202020204" pitchFamily="34" charset="-34"/>
              </a:rPr>
              <a:t>200</a:t>
            </a:r>
          </a:p>
          <a:p>
            <a:pPr algn="r"/>
            <a:endParaRPr lang="en-US" sz="1200" dirty="0">
              <a:solidFill>
                <a:schemeClr val="bg1"/>
              </a:solidFill>
              <a:latin typeface="Cordia New" panose="020B0304020202020204" pitchFamily="34" charset="-34"/>
              <a:cs typeface="Cordia New" panose="020B0304020202020204" pitchFamily="34" charset="-34"/>
            </a:endParaRPr>
          </a:p>
          <a:p>
            <a:pPr algn="r"/>
            <a:endParaRPr lang="en-US" sz="1200" dirty="0">
              <a:solidFill>
                <a:schemeClr val="bg1"/>
              </a:solidFill>
              <a:latin typeface="Cordia New" panose="020B0304020202020204" pitchFamily="34" charset="-34"/>
              <a:cs typeface="Cordia New" panose="020B0304020202020204" pitchFamily="34" charset="-34"/>
            </a:endParaRPr>
          </a:p>
          <a:p>
            <a:pPr algn="r"/>
            <a:r>
              <a:rPr lang="en-US" sz="1200" dirty="0">
                <a:solidFill>
                  <a:schemeClr val="bg1"/>
                </a:solidFill>
                <a:latin typeface="Cordia New" panose="020B0304020202020204" pitchFamily="34" charset="-34"/>
                <a:cs typeface="Cordia New" panose="020B0304020202020204" pitchFamily="34" charset="-34"/>
              </a:rPr>
              <a:t>100</a:t>
            </a:r>
          </a:p>
          <a:p>
            <a:pPr algn="r"/>
            <a:endParaRPr lang="en-US" sz="1200" dirty="0">
              <a:solidFill>
                <a:schemeClr val="bg1"/>
              </a:solidFill>
              <a:latin typeface="Cordia New" panose="020B0304020202020204" pitchFamily="34" charset="-34"/>
              <a:cs typeface="Cordia New" panose="020B0304020202020204" pitchFamily="34" charset="-34"/>
            </a:endParaRPr>
          </a:p>
          <a:p>
            <a:pPr algn="r"/>
            <a:endParaRPr lang="en-US" sz="1200" dirty="0">
              <a:solidFill>
                <a:schemeClr val="bg1"/>
              </a:solidFill>
              <a:latin typeface="Cordia New" panose="020B0304020202020204" pitchFamily="34" charset="-34"/>
              <a:cs typeface="Cordia New" panose="020B0304020202020204" pitchFamily="34" charset="-34"/>
            </a:endParaRPr>
          </a:p>
          <a:p>
            <a:pPr algn="r"/>
            <a:r>
              <a:rPr lang="en-US" sz="1200" dirty="0">
                <a:solidFill>
                  <a:schemeClr val="bg1"/>
                </a:solidFill>
                <a:latin typeface="Cordia New" panose="020B0304020202020204" pitchFamily="34" charset="-34"/>
                <a:cs typeface="Cordia New" panose="020B0304020202020204" pitchFamily="34" charset="-34"/>
              </a:rPr>
              <a:t>0</a:t>
            </a:r>
          </a:p>
        </p:txBody>
      </p:sp>
      <p:sp>
        <p:nvSpPr>
          <p:cNvPr id="14" name="TextBox 13">
            <a:extLst>
              <a:ext uri="{FF2B5EF4-FFF2-40B4-BE49-F238E27FC236}">
                <a16:creationId xmlns:a16="http://schemas.microsoft.com/office/drawing/2014/main" id="{BBD5714A-75B1-5B4C-B50A-2BCE8211964F}"/>
              </a:ext>
            </a:extLst>
          </p:cNvPr>
          <p:cNvSpPr txBox="1"/>
          <p:nvPr/>
        </p:nvSpPr>
        <p:spPr>
          <a:xfrm rot="16200000">
            <a:off x="-730837" y="2084357"/>
            <a:ext cx="1769450" cy="461665"/>
          </a:xfrm>
          <a:prstGeom prst="rect">
            <a:avLst/>
          </a:prstGeom>
          <a:noFill/>
        </p:spPr>
        <p:txBody>
          <a:bodyPr wrap="square" rtlCol="0">
            <a:spAutoFit/>
          </a:bodyPr>
          <a:lstStyle/>
          <a:p>
            <a:r>
              <a:rPr lang="en-US" sz="2400" dirty="0">
                <a:solidFill>
                  <a:schemeClr val="bg1"/>
                </a:solidFill>
                <a:latin typeface="Cordia New" panose="020B0304020202020204" pitchFamily="34" charset="-34"/>
                <a:cs typeface="Cordia New" panose="020B0304020202020204" pitchFamily="34" charset="-34"/>
              </a:rPr>
              <a:t>Frequency</a:t>
            </a:r>
          </a:p>
        </p:txBody>
      </p:sp>
      <p:sp>
        <p:nvSpPr>
          <p:cNvPr id="15" name="TextBox 14">
            <a:extLst>
              <a:ext uri="{FF2B5EF4-FFF2-40B4-BE49-F238E27FC236}">
                <a16:creationId xmlns:a16="http://schemas.microsoft.com/office/drawing/2014/main" id="{5599431D-41BC-724A-BFF1-89DF0972C5B6}"/>
              </a:ext>
            </a:extLst>
          </p:cNvPr>
          <p:cNvSpPr txBox="1"/>
          <p:nvPr/>
        </p:nvSpPr>
        <p:spPr>
          <a:xfrm>
            <a:off x="3664299" y="1370039"/>
            <a:ext cx="1570893" cy="646331"/>
          </a:xfrm>
          <a:prstGeom prst="rect">
            <a:avLst/>
          </a:prstGeom>
          <a:noFill/>
        </p:spPr>
        <p:txBody>
          <a:bodyPr wrap="square" rtlCol="0">
            <a:spAutoFit/>
          </a:bodyPr>
          <a:lstStyle/>
          <a:p>
            <a:r>
              <a:rPr lang="en-US" sz="1800" dirty="0">
                <a:solidFill>
                  <a:schemeClr val="bg1"/>
                </a:solidFill>
                <a:latin typeface="Cordia New" panose="020B0304020202020204" pitchFamily="34" charset="-34"/>
                <a:cs typeface="Cordia New" panose="020B0304020202020204" pitchFamily="34" charset="-34"/>
              </a:rPr>
              <a:t>Watched</a:t>
            </a:r>
          </a:p>
          <a:p>
            <a:r>
              <a:rPr lang="en-US" sz="1800" dirty="0">
                <a:solidFill>
                  <a:schemeClr val="bg1"/>
                </a:solidFill>
                <a:latin typeface="Cordia New" panose="020B0304020202020204" pitchFamily="34" charset="-34"/>
                <a:cs typeface="Cordia New" panose="020B0304020202020204" pitchFamily="34" charset="-34"/>
              </a:rPr>
              <a:t>Not Watched</a:t>
            </a:r>
          </a:p>
        </p:txBody>
      </p:sp>
      <p:pic>
        <p:nvPicPr>
          <p:cNvPr id="16" name="Picture 15">
            <a:extLst>
              <a:ext uri="{FF2B5EF4-FFF2-40B4-BE49-F238E27FC236}">
                <a16:creationId xmlns:a16="http://schemas.microsoft.com/office/drawing/2014/main" id="{E8CACB11-AB67-4E47-BC70-6CEA61ABC258}"/>
              </a:ext>
            </a:extLst>
          </p:cNvPr>
          <p:cNvPicPr>
            <a:picLocks noChangeAspect="1"/>
          </p:cNvPicPr>
          <p:nvPr/>
        </p:nvPicPr>
        <p:blipFill rotWithShape="1">
          <a:blip r:embed="rId5"/>
          <a:srcRect l="8205" t="11153" r="87436" b="78510"/>
          <a:stretch/>
        </p:blipFill>
        <p:spPr>
          <a:xfrm>
            <a:off x="3314844" y="1125416"/>
            <a:ext cx="398585" cy="890954"/>
          </a:xfrm>
          <a:prstGeom prst="rect">
            <a:avLst/>
          </a:prstGeom>
        </p:spPr>
      </p:pic>
    </p:spTree>
    <p:extLst>
      <p:ext uri="{BB962C8B-B14F-4D97-AF65-F5344CB8AC3E}">
        <p14:creationId xmlns:p14="http://schemas.microsoft.com/office/powerpoint/2010/main" val="3185293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BE7491C-AC06-B14E-9953-11024EABAAE4}"/>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graphicFrame>
        <p:nvGraphicFramePr>
          <p:cNvPr id="9" name="Table 8">
            <a:extLst>
              <a:ext uri="{FF2B5EF4-FFF2-40B4-BE49-F238E27FC236}">
                <a16:creationId xmlns:a16="http://schemas.microsoft.com/office/drawing/2014/main" id="{57B90326-4037-3A40-A4AC-DC0BED8DDD15}"/>
              </a:ext>
            </a:extLst>
          </p:cNvPr>
          <p:cNvGraphicFramePr>
            <a:graphicFrameLocks noGrp="1"/>
          </p:cNvGraphicFramePr>
          <p:nvPr>
            <p:extLst>
              <p:ext uri="{D42A27DB-BD31-4B8C-83A1-F6EECF244321}">
                <p14:modId xmlns:p14="http://schemas.microsoft.com/office/powerpoint/2010/main" val="1090184109"/>
              </p:ext>
            </p:extLst>
          </p:nvPr>
        </p:nvGraphicFramePr>
        <p:xfrm>
          <a:off x="558318" y="1234811"/>
          <a:ext cx="5646197" cy="1355312"/>
        </p:xfrm>
        <a:graphic>
          <a:graphicData uri="http://schemas.openxmlformats.org/drawingml/2006/table">
            <a:tbl>
              <a:tblPr firstRow="1" bandRow="1">
                <a:tableStyleId>{EB344D84-9AFB-497E-A393-DC336BA19D2E}</a:tableStyleId>
              </a:tblPr>
              <a:tblGrid>
                <a:gridCol w="1806552">
                  <a:extLst>
                    <a:ext uri="{9D8B030D-6E8A-4147-A177-3AD203B41FA5}">
                      <a16:colId xmlns:a16="http://schemas.microsoft.com/office/drawing/2014/main" val="3412989729"/>
                    </a:ext>
                  </a:extLst>
                </a:gridCol>
                <a:gridCol w="2529171">
                  <a:extLst>
                    <a:ext uri="{9D8B030D-6E8A-4147-A177-3AD203B41FA5}">
                      <a16:colId xmlns:a16="http://schemas.microsoft.com/office/drawing/2014/main" val="1757481182"/>
                    </a:ext>
                  </a:extLst>
                </a:gridCol>
                <a:gridCol w="1310474">
                  <a:extLst>
                    <a:ext uri="{9D8B030D-6E8A-4147-A177-3AD203B41FA5}">
                      <a16:colId xmlns:a16="http://schemas.microsoft.com/office/drawing/2014/main" val="4051232354"/>
                    </a:ext>
                  </a:extLst>
                </a:gridCol>
              </a:tblGrid>
              <a:tr h="672057">
                <a:tc>
                  <a:txBody>
                    <a:bodyPr/>
                    <a:lstStyle/>
                    <a:p>
                      <a:pPr algn="ctr"/>
                      <a:r>
                        <a:rPr lang="en-US" sz="1800" b="1" dirty="0">
                          <a:effectLst/>
                          <a:latin typeface="Cordia New" panose="020B0304020202020204" pitchFamily="34" charset="-34"/>
                          <a:cs typeface="Cordia New" panose="020B0304020202020204" pitchFamily="34" charset="-34"/>
                        </a:rPr>
                        <a:t>Type of Option</a:t>
                      </a:r>
                      <a:endParaRPr lang="en-US" sz="1800" b="1" dirty="0">
                        <a:solidFill>
                          <a:schemeClr val="tx1"/>
                        </a:solidFill>
                        <a:effectLst/>
                        <a:latin typeface="Cordia New" panose="020B0304020202020204" pitchFamily="34" charset="-34"/>
                        <a:cs typeface="Cordia New" panose="020B0304020202020204" pitchFamily="34" charset="-34"/>
                      </a:endParaRPr>
                    </a:p>
                  </a:txBody>
                  <a:tcPr marL="57150" marR="57150" marB="28575"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1800" b="1" dirty="0">
                          <a:effectLst/>
                          <a:latin typeface="Cordia New" panose="020B0304020202020204" pitchFamily="34" charset="-34"/>
                          <a:cs typeface="Cordia New" panose="020B0304020202020204" pitchFamily="34" charset="-34"/>
                        </a:rPr>
                        <a:t>Quantity of Media to Remove</a:t>
                      </a:r>
                      <a:endParaRPr lang="en-US" sz="1800" b="1" dirty="0">
                        <a:solidFill>
                          <a:schemeClr val="tx1"/>
                        </a:solidFill>
                        <a:effectLst/>
                        <a:latin typeface="Cordia New" panose="020B0304020202020204" pitchFamily="34" charset="-34"/>
                        <a:cs typeface="Cordia New" panose="020B0304020202020204" pitchFamily="34" charset="-34"/>
                      </a:endParaRP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1800" b="1" dirty="0">
                          <a:effectLst/>
                          <a:latin typeface="Cordia New" panose="020B0304020202020204" pitchFamily="34" charset="-34"/>
                          <a:cs typeface="Cordia New" panose="020B0304020202020204" pitchFamily="34" charset="-34"/>
                        </a:rPr>
                        <a:t>Remaining </a:t>
                      </a:r>
                    </a:p>
                    <a:p>
                      <a:pPr algn="ctr"/>
                      <a:r>
                        <a:rPr lang="en-US" sz="1800" b="1" dirty="0">
                          <a:effectLst/>
                          <a:latin typeface="Cordia New" panose="020B0304020202020204" pitchFamily="34" charset="-34"/>
                          <a:cs typeface="Cordia New" panose="020B0304020202020204" pitchFamily="34" charset="-34"/>
                        </a:rPr>
                        <a:t>Total views </a:t>
                      </a:r>
                      <a:endParaRPr lang="en-US" sz="1800" b="1" dirty="0">
                        <a:solidFill>
                          <a:schemeClr val="tx1"/>
                        </a:solidFill>
                        <a:effectLst/>
                        <a:latin typeface="Cordia New" panose="020B0304020202020204" pitchFamily="34" charset="-34"/>
                        <a:cs typeface="Cordia New" panose="020B0304020202020204" pitchFamily="34" charset="-34"/>
                      </a:endParaRPr>
                    </a:p>
                  </a:txBody>
                  <a:tcPr marL="57150" marR="57150" marB="28575"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0111215"/>
                  </a:ext>
                </a:extLst>
              </a:tr>
              <a:tr h="683255">
                <a:tc>
                  <a:txBody>
                    <a:bodyPr/>
                    <a:lstStyle/>
                    <a:p>
                      <a:pPr algn="ctr"/>
                      <a:r>
                        <a:rPr lang="en-US" sz="1800" dirty="0">
                          <a:solidFill>
                            <a:schemeClr val="bg1"/>
                          </a:solidFill>
                          <a:effectLst/>
                          <a:latin typeface="Cordia New" panose="020B0304020202020204" pitchFamily="34" charset="-34"/>
                          <a:cs typeface="Cordia New" panose="020B0304020202020204" pitchFamily="34" charset="-34"/>
                        </a:rPr>
                        <a:t>Conservative</a:t>
                      </a:r>
                    </a:p>
                  </a:txBody>
                  <a:tcPr marL="57150" marR="57150" marT="19050" marB="1905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bg1"/>
                          </a:solidFill>
                          <a:effectLst/>
                          <a:latin typeface="Cordia New" panose="020B0304020202020204" pitchFamily="34" charset="-34"/>
                          <a:cs typeface="Cordia New" panose="020B0304020202020204" pitchFamily="34" charset="-34"/>
                        </a:rPr>
                        <a:t>15%</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bg1"/>
                          </a:solidFill>
                          <a:effectLst/>
                          <a:latin typeface="Cordia New" panose="020B0304020202020204" pitchFamily="34" charset="-34"/>
                          <a:cs typeface="Cordia New" panose="020B0304020202020204" pitchFamily="34" charset="-34"/>
                        </a:rPr>
                        <a:t>99%</a:t>
                      </a:r>
                    </a:p>
                  </a:txBody>
                  <a:tcPr marL="57150" marR="57150" marT="19050" marB="1905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7595147"/>
                  </a:ext>
                </a:extLst>
              </a:tr>
            </a:tbl>
          </a:graphicData>
        </a:graphic>
      </p:graphicFrame>
      <p:sp>
        <p:nvSpPr>
          <p:cNvPr id="10" name="TextBox 9">
            <a:extLst>
              <a:ext uri="{FF2B5EF4-FFF2-40B4-BE49-F238E27FC236}">
                <a16:creationId xmlns:a16="http://schemas.microsoft.com/office/drawing/2014/main" id="{6824086D-CC8D-1B40-B789-D78FCC68C342}"/>
              </a:ext>
            </a:extLst>
          </p:cNvPr>
          <p:cNvSpPr txBox="1"/>
          <p:nvPr/>
        </p:nvSpPr>
        <p:spPr>
          <a:xfrm>
            <a:off x="1730229" y="731787"/>
            <a:ext cx="3294640" cy="523220"/>
          </a:xfrm>
          <a:prstGeom prst="rect">
            <a:avLst/>
          </a:prstGeom>
          <a:noFill/>
        </p:spPr>
        <p:txBody>
          <a:bodyPr wrap="square" rtlCol="0">
            <a:spAutoFit/>
          </a:bodyPr>
          <a:lstStyle/>
          <a:p>
            <a:pPr algn="l"/>
            <a:r>
              <a:rPr lang="en-US" sz="2800" dirty="0">
                <a:solidFill>
                  <a:schemeClr val="bg1"/>
                </a:solidFill>
                <a:latin typeface="Cordia New" panose="020B0304020202020204" pitchFamily="34" charset="-34"/>
                <a:cs typeface="Cordia New" panose="020B0304020202020204" pitchFamily="34" charset="-34"/>
              </a:rPr>
              <a:t>4 Options for Media Removal </a:t>
            </a:r>
          </a:p>
        </p:txBody>
      </p:sp>
      <p:graphicFrame>
        <p:nvGraphicFramePr>
          <p:cNvPr id="14" name="Table 13">
            <a:extLst>
              <a:ext uri="{FF2B5EF4-FFF2-40B4-BE49-F238E27FC236}">
                <a16:creationId xmlns:a16="http://schemas.microsoft.com/office/drawing/2014/main" id="{7F0A29CC-B727-D34C-B233-48168D7625F8}"/>
              </a:ext>
            </a:extLst>
          </p:cNvPr>
          <p:cNvGraphicFramePr>
            <a:graphicFrameLocks noGrp="1"/>
          </p:cNvGraphicFramePr>
          <p:nvPr>
            <p:extLst>
              <p:ext uri="{D42A27DB-BD31-4B8C-83A1-F6EECF244321}">
                <p14:modId xmlns:p14="http://schemas.microsoft.com/office/powerpoint/2010/main" val="3512675708"/>
              </p:ext>
            </p:extLst>
          </p:nvPr>
        </p:nvGraphicFramePr>
        <p:xfrm>
          <a:off x="558317" y="2581783"/>
          <a:ext cx="5646197" cy="683255"/>
        </p:xfrm>
        <a:graphic>
          <a:graphicData uri="http://schemas.openxmlformats.org/drawingml/2006/table">
            <a:tbl>
              <a:tblPr firstRow="1" bandRow="1">
                <a:tableStyleId>{EB344D84-9AFB-497E-A393-DC336BA19D2E}</a:tableStyleId>
              </a:tblPr>
              <a:tblGrid>
                <a:gridCol w="1806552">
                  <a:extLst>
                    <a:ext uri="{9D8B030D-6E8A-4147-A177-3AD203B41FA5}">
                      <a16:colId xmlns:a16="http://schemas.microsoft.com/office/drawing/2014/main" val="3932750119"/>
                    </a:ext>
                  </a:extLst>
                </a:gridCol>
                <a:gridCol w="2529171">
                  <a:extLst>
                    <a:ext uri="{9D8B030D-6E8A-4147-A177-3AD203B41FA5}">
                      <a16:colId xmlns:a16="http://schemas.microsoft.com/office/drawing/2014/main" val="2396813461"/>
                    </a:ext>
                  </a:extLst>
                </a:gridCol>
                <a:gridCol w="1310474">
                  <a:extLst>
                    <a:ext uri="{9D8B030D-6E8A-4147-A177-3AD203B41FA5}">
                      <a16:colId xmlns:a16="http://schemas.microsoft.com/office/drawing/2014/main" val="3019624399"/>
                    </a:ext>
                  </a:extLst>
                </a:gridCol>
              </a:tblGrid>
              <a:tr h="683255">
                <a:tc>
                  <a:txBody>
                    <a:bodyPr/>
                    <a:lstStyle/>
                    <a:p>
                      <a:pPr algn="ctr"/>
                      <a:r>
                        <a:rPr lang="en-US" sz="1800" b="0" dirty="0">
                          <a:solidFill>
                            <a:schemeClr val="bg1"/>
                          </a:solidFill>
                          <a:effectLst/>
                          <a:latin typeface="Cordia New" panose="020B0304020202020204" pitchFamily="34" charset="-34"/>
                          <a:cs typeface="Cordia New" panose="020B0304020202020204" pitchFamily="34" charset="-34"/>
                        </a:rPr>
                        <a:t>Moderate</a:t>
                      </a:r>
                    </a:p>
                  </a:txBody>
                  <a:tcPr marL="57150" marR="57150" marT="19050" marB="1905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bg1"/>
                          </a:solidFill>
                          <a:effectLst/>
                          <a:latin typeface="Cordia New" panose="020B0304020202020204" pitchFamily="34" charset="-34"/>
                          <a:cs typeface="Cordia New" panose="020B0304020202020204" pitchFamily="34" charset="-34"/>
                        </a:rPr>
                        <a:t>35%</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bg1"/>
                          </a:solidFill>
                          <a:effectLst/>
                          <a:latin typeface="Cordia New" panose="020B0304020202020204" pitchFamily="34" charset="-34"/>
                          <a:cs typeface="Cordia New" panose="020B0304020202020204" pitchFamily="34" charset="-34"/>
                        </a:rPr>
                        <a:t>95%</a:t>
                      </a:r>
                    </a:p>
                  </a:txBody>
                  <a:tcPr marL="57150" marR="57150" marT="19050" marB="1905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8200647"/>
                  </a:ext>
                </a:extLst>
              </a:tr>
            </a:tbl>
          </a:graphicData>
        </a:graphic>
      </p:graphicFrame>
      <p:graphicFrame>
        <p:nvGraphicFramePr>
          <p:cNvPr id="15" name="Table 14">
            <a:extLst>
              <a:ext uri="{FF2B5EF4-FFF2-40B4-BE49-F238E27FC236}">
                <a16:creationId xmlns:a16="http://schemas.microsoft.com/office/drawing/2014/main" id="{0A66EF51-A733-8549-BB7E-A9832A8EC542}"/>
              </a:ext>
            </a:extLst>
          </p:cNvPr>
          <p:cNvGraphicFramePr>
            <a:graphicFrameLocks noGrp="1"/>
          </p:cNvGraphicFramePr>
          <p:nvPr>
            <p:extLst>
              <p:ext uri="{D42A27DB-BD31-4B8C-83A1-F6EECF244321}">
                <p14:modId xmlns:p14="http://schemas.microsoft.com/office/powerpoint/2010/main" val="822620254"/>
              </p:ext>
            </p:extLst>
          </p:nvPr>
        </p:nvGraphicFramePr>
        <p:xfrm>
          <a:off x="558317" y="3964737"/>
          <a:ext cx="5646197" cy="683255"/>
        </p:xfrm>
        <a:graphic>
          <a:graphicData uri="http://schemas.openxmlformats.org/drawingml/2006/table">
            <a:tbl>
              <a:tblPr firstRow="1" bandRow="1">
                <a:tableStyleId>{EB344D84-9AFB-497E-A393-DC336BA19D2E}</a:tableStyleId>
              </a:tblPr>
              <a:tblGrid>
                <a:gridCol w="1806552">
                  <a:extLst>
                    <a:ext uri="{9D8B030D-6E8A-4147-A177-3AD203B41FA5}">
                      <a16:colId xmlns:a16="http://schemas.microsoft.com/office/drawing/2014/main" val="1326720282"/>
                    </a:ext>
                  </a:extLst>
                </a:gridCol>
                <a:gridCol w="2529171">
                  <a:extLst>
                    <a:ext uri="{9D8B030D-6E8A-4147-A177-3AD203B41FA5}">
                      <a16:colId xmlns:a16="http://schemas.microsoft.com/office/drawing/2014/main" val="152204761"/>
                    </a:ext>
                  </a:extLst>
                </a:gridCol>
                <a:gridCol w="1310474">
                  <a:extLst>
                    <a:ext uri="{9D8B030D-6E8A-4147-A177-3AD203B41FA5}">
                      <a16:colId xmlns:a16="http://schemas.microsoft.com/office/drawing/2014/main" val="1446394088"/>
                    </a:ext>
                  </a:extLst>
                </a:gridCol>
              </a:tblGrid>
              <a:tr h="683255">
                <a:tc>
                  <a:txBody>
                    <a:bodyPr/>
                    <a:lstStyle/>
                    <a:p>
                      <a:pPr algn="ctr"/>
                      <a:r>
                        <a:rPr lang="en-US" sz="1800" b="1" i="0" dirty="0">
                          <a:solidFill>
                            <a:schemeClr val="bg1"/>
                          </a:solidFill>
                          <a:effectLst/>
                          <a:latin typeface="Chalkduster" panose="03050602040202020205" pitchFamily="66" charset="77"/>
                          <a:cs typeface="Ink Free" panose="020F0502020204030204" pitchFamily="34" charset="0"/>
                        </a:rPr>
                        <a:t>Mad Max</a:t>
                      </a:r>
                    </a:p>
                  </a:txBody>
                  <a:tcPr marL="57150" marR="57150" marT="19050" marB="1905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1800" b="1" dirty="0">
                          <a:solidFill>
                            <a:schemeClr val="bg1"/>
                          </a:solidFill>
                          <a:effectLst/>
                          <a:latin typeface="Cordia New" panose="020B0304020202020204" pitchFamily="34" charset="-34"/>
                          <a:cs typeface="Cordia New" panose="020B0304020202020204" pitchFamily="34" charset="-34"/>
                        </a:rPr>
                        <a:t>95%</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1800" b="1" dirty="0">
                          <a:solidFill>
                            <a:schemeClr val="bg1"/>
                          </a:solidFill>
                          <a:effectLst/>
                          <a:latin typeface="Cordia New" panose="020B0304020202020204" pitchFamily="34" charset="-34"/>
                          <a:cs typeface="Cordia New" panose="020B0304020202020204" pitchFamily="34" charset="-34"/>
                        </a:rPr>
                        <a:t>38%</a:t>
                      </a:r>
                    </a:p>
                  </a:txBody>
                  <a:tcPr marL="57150" marR="57150" marT="19050" marB="1905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2645012"/>
                  </a:ext>
                </a:extLst>
              </a:tr>
            </a:tbl>
          </a:graphicData>
        </a:graphic>
      </p:graphicFrame>
      <p:graphicFrame>
        <p:nvGraphicFramePr>
          <p:cNvPr id="16" name="Table 15">
            <a:extLst>
              <a:ext uri="{FF2B5EF4-FFF2-40B4-BE49-F238E27FC236}">
                <a16:creationId xmlns:a16="http://schemas.microsoft.com/office/drawing/2014/main" id="{9B9CECAB-0759-F143-831B-94B49367CDB8}"/>
              </a:ext>
            </a:extLst>
          </p:cNvPr>
          <p:cNvGraphicFramePr>
            <a:graphicFrameLocks noGrp="1"/>
          </p:cNvGraphicFramePr>
          <p:nvPr>
            <p:extLst>
              <p:ext uri="{D42A27DB-BD31-4B8C-83A1-F6EECF244321}">
                <p14:modId xmlns:p14="http://schemas.microsoft.com/office/powerpoint/2010/main" val="574724318"/>
              </p:ext>
            </p:extLst>
          </p:nvPr>
        </p:nvGraphicFramePr>
        <p:xfrm>
          <a:off x="558317" y="3273260"/>
          <a:ext cx="5646197" cy="683255"/>
        </p:xfrm>
        <a:graphic>
          <a:graphicData uri="http://schemas.openxmlformats.org/drawingml/2006/table">
            <a:tbl>
              <a:tblPr firstRow="1" bandRow="1">
                <a:tableStyleId>{EB344D84-9AFB-497E-A393-DC336BA19D2E}</a:tableStyleId>
              </a:tblPr>
              <a:tblGrid>
                <a:gridCol w="1806552">
                  <a:extLst>
                    <a:ext uri="{9D8B030D-6E8A-4147-A177-3AD203B41FA5}">
                      <a16:colId xmlns:a16="http://schemas.microsoft.com/office/drawing/2014/main" val="3459212762"/>
                    </a:ext>
                  </a:extLst>
                </a:gridCol>
                <a:gridCol w="2529171">
                  <a:extLst>
                    <a:ext uri="{9D8B030D-6E8A-4147-A177-3AD203B41FA5}">
                      <a16:colId xmlns:a16="http://schemas.microsoft.com/office/drawing/2014/main" val="2774237208"/>
                    </a:ext>
                  </a:extLst>
                </a:gridCol>
                <a:gridCol w="1310474">
                  <a:extLst>
                    <a:ext uri="{9D8B030D-6E8A-4147-A177-3AD203B41FA5}">
                      <a16:colId xmlns:a16="http://schemas.microsoft.com/office/drawing/2014/main" val="3781339396"/>
                    </a:ext>
                  </a:extLst>
                </a:gridCol>
              </a:tblGrid>
              <a:tr h="683255">
                <a:tc>
                  <a:txBody>
                    <a:bodyPr/>
                    <a:lstStyle/>
                    <a:p>
                      <a:pPr algn="ctr"/>
                      <a:r>
                        <a:rPr lang="en-US" sz="1800" b="0" dirty="0">
                          <a:solidFill>
                            <a:schemeClr val="bg1"/>
                          </a:solidFill>
                          <a:effectLst/>
                          <a:latin typeface="Cordia New" panose="020B0304020202020204" pitchFamily="34" charset="-34"/>
                          <a:cs typeface="Cordia New" panose="020B0304020202020204" pitchFamily="34" charset="-34"/>
                        </a:rPr>
                        <a:t>Aggressive</a:t>
                      </a:r>
                    </a:p>
                  </a:txBody>
                  <a:tcPr marL="57150" marR="57150" marT="19050" marB="1905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bg1"/>
                          </a:solidFill>
                          <a:effectLst/>
                          <a:latin typeface="Cordia New" panose="020B0304020202020204" pitchFamily="34" charset="-34"/>
                          <a:cs typeface="Cordia New" panose="020B0304020202020204" pitchFamily="34" charset="-34"/>
                        </a:rPr>
                        <a:t>80%</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bg1"/>
                          </a:solidFill>
                          <a:effectLst/>
                          <a:latin typeface="Cordia New" panose="020B0304020202020204" pitchFamily="34" charset="-34"/>
                          <a:cs typeface="Cordia New" panose="020B0304020202020204" pitchFamily="34" charset="-34"/>
                        </a:rPr>
                        <a:t>68%</a:t>
                      </a:r>
                    </a:p>
                  </a:txBody>
                  <a:tcPr marL="57150" marR="57150" marT="19050" marB="1905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1731588"/>
                  </a:ext>
                </a:extLst>
              </a:tr>
            </a:tbl>
          </a:graphicData>
        </a:graphic>
      </p:graphicFrame>
      <p:sp>
        <p:nvSpPr>
          <p:cNvPr id="11" name="Title 1">
            <a:extLst>
              <a:ext uri="{FF2B5EF4-FFF2-40B4-BE49-F238E27FC236}">
                <a16:creationId xmlns:a16="http://schemas.microsoft.com/office/drawing/2014/main" id="{2F0782AE-F8A7-3340-A452-B65A1A365AB1}"/>
              </a:ext>
            </a:extLst>
          </p:cNvPr>
          <p:cNvSpPr>
            <a:spLocks noGrp="1"/>
          </p:cNvSpPr>
          <p:nvPr>
            <p:ph type="title"/>
          </p:nvPr>
        </p:nvSpPr>
        <p:spPr>
          <a:xfrm>
            <a:off x="752273" y="255180"/>
            <a:ext cx="7051431" cy="685800"/>
          </a:xfrm>
        </p:spPr>
        <p:txBody>
          <a:bodyPr/>
          <a:lstStyle/>
          <a:p>
            <a:r>
              <a:rPr lang="en-US" sz="2800" dirty="0">
                <a:solidFill>
                  <a:schemeClr val="bg1"/>
                </a:solidFill>
                <a:latin typeface="Cordia New" panose="020B0304020202020204" pitchFamily="34" charset="-34"/>
                <a:cs typeface="Cordia New" panose="020B0304020202020204" pitchFamily="34" charset="-34"/>
              </a:rPr>
              <a:t>Recommendation I:</a:t>
            </a:r>
          </a:p>
        </p:txBody>
      </p:sp>
      <p:sp>
        <p:nvSpPr>
          <p:cNvPr id="12" name="Google Shape;211;p33">
            <a:extLst>
              <a:ext uri="{FF2B5EF4-FFF2-40B4-BE49-F238E27FC236}">
                <a16:creationId xmlns:a16="http://schemas.microsoft.com/office/drawing/2014/main" id="{D79D28DB-205B-8740-BCF0-4AAF58D83725}"/>
              </a:ext>
            </a:extLst>
          </p:cNvPr>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13" name="Picture 12">
            <a:extLst>
              <a:ext uri="{FF2B5EF4-FFF2-40B4-BE49-F238E27FC236}">
                <a16:creationId xmlns:a16="http://schemas.microsoft.com/office/drawing/2014/main" id="{D58A48CD-A05E-494E-A112-36A683BF2E10}"/>
              </a:ext>
            </a:extLst>
          </p:cNvPr>
          <p:cNvPicPr>
            <a:picLocks noChangeAspect="1"/>
          </p:cNvPicPr>
          <p:nvPr/>
        </p:nvPicPr>
        <p:blipFill>
          <a:blip r:embed="rId2"/>
          <a:stretch>
            <a:fillRect/>
          </a:stretch>
        </p:blipFill>
        <p:spPr>
          <a:xfrm>
            <a:off x="6389826" y="95669"/>
            <a:ext cx="2643236" cy="1426042"/>
          </a:xfrm>
          <a:prstGeom prst="rect">
            <a:avLst/>
          </a:prstGeom>
        </p:spPr>
      </p:pic>
    </p:spTree>
    <p:extLst>
      <p:ext uri="{BB962C8B-B14F-4D97-AF65-F5344CB8AC3E}">
        <p14:creationId xmlns:p14="http://schemas.microsoft.com/office/powerpoint/2010/main" val="1999823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 name="Title 1">
            <a:extLst>
              <a:ext uri="{FF2B5EF4-FFF2-40B4-BE49-F238E27FC236}">
                <a16:creationId xmlns:a16="http://schemas.microsoft.com/office/drawing/2014/main" id="{94E39CC0-7E86-E942-9D77-8073C904A9A1}"/>
              </a:ext>
            </a:extLst>
          </p:cNvPr>
          <p:cNvSpPr>
            <a:spLocks noGrp="1"/>
          </p:cNvSpPr>
          <p:nvPr>
            <p:ph type="title"/>
          </p:nvPr>
        </p:nvSpPr>
        <p:spPr>
          <a:xfrm>
            <a:off x="1046284" y="337715"/>
            <a:ext cx="7051431" cy="685800"/>
          </a:xfrm>
        </p:spPr>
        <p:txBody>
          <a:bodyPr/>
          <a:lstStyle/>
          <a:p>
            <a:r>
              <a:rPr lang="en-US" sz="2800" dirty="0">
                <a:solidFill>
                  <a:schemeClr val="bg1"/>
                </a:solidFill>
                <a:latin typeface="Cordia New" panose="020B0304020202020204" pitchFamily="34" charset="-34"/>
                <a:cs typeface="Cordia New" panose="020B0304020202020204" pitchFamily="34" charset="-34"/>
              </a:rPr>
              <a:t>Recommendation II: Predicting High Performing Media</a:t>
            </a: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25</a:t>
            </a:fld>
            <a:endParaRPr dirty="0">
              <a:solidFill>
                <a:schemeClr val="bg1"/>
              </a:solidFill>
            </a:endParaRPr>
          </a:p>
        </p:txBody>
      </p:sp>
      <p:sp>
        <p:nvSpPr>
          <p:cNvPr id="5" name="TextBox 4">
            <a:extLst>
              <a:ext uri="{FF2B5EF4-FFF2-40B4-BE49-F238E27FC236}">
                <a16:creationId xmlns:a16="http://schemas.microsoft.com/office/drawing/2014/main" id="{D56BE936-0493-4949-977C-005B2174D596}"/>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FD00014-4244-E74C-A981-1031C8C03F77}"/>
                  </a:ext>
                </a:extLst>
              </p:cNvPr>
              <p:cNvSpPr txBox="1"/>
              <p:nvPr/>
            </p:nvSpPr>
            <p:spPr>
              <a:xfrm>
                <a:off x="643093" y="1138159"/>
                <a:ext cx="7857811" cy="3785652"/>
              </a:xfrm>
              <a:prstGeom prst="rect">
                <a:avLst/>
              </a:prstGeom>
              <a:noFill/>
            </p:spPr>
            <p:txBody>
              <a:bodyPr wrap="square" rtlCol="0">
                <a:spAutoFit/>
              </a:bodyPr>
              <a:lstStyle/>
              <a:p>
                <a:r>
                  <a:rPr lang="en-US" sz="2000" dirty="0">
                    <a:solidFill>
                      <a:schemeClr val="bg1"/>
                    </a:solidFill>
                    <a:latin typeface="Cordia New" panose="020B0304020202020204" pitchFamily="34" charset="-34"/>
                    <a:cs typeface="Cordia New" panose="020B0304020202020204" pitchFamily="34" charset="-34"/>
                  </a:rPr>
                  <a:t>We consider three scenarios for this recommendation given a new media list:</a:t>
                </a:r>
              </a:p>
              <a:p>
                <a:endParaRPr lang="en-US" sz="2000" dirty="0">
                  <a:solidFill>
                    <a:schemeClr val="bg1"/>
                  </a:solidFill>
                  <a:latin typeface="Cordia New" panose="020B0304020202020204" pitchFamily="34" charset="-34"/>
                  <a:cs typeface="Cordia New" panose="020B0304020202020204" pitchFamily="34" charset="-34"/>
                </a:endParaRPr>
              </a:p>
              <a:p>
                <a:pPr marL="285750" indent="-285750">
                  <a:buFont typeface="Arial" panose="020B0604020202020204" pitchFamily="34" charset="0"/>
                  <a:buChar char="•"/>
                </a:pPr>
                <a:r>
                  <a:rPr lang="en-US" sz="2000" b="1" dirty="0">
                    <a:solidFill>
                      <a:schemeClr val="bg1"/>
                    </a:solidFill>
                    <a:latin typeface="Cordia New" panose="020B0304020202020204" pitchFamily="34" charset="-34"/>
                    <a:cs typeface="Cordia New" panose="020B0304020202020204" pitchFamily="34" charset="-34"/>
                  </a:rPr>
                  <a:t>Scenario 1: Quantity</a:t>
                </a:r>
              </a:p>
              <a:p>
                <a:pPr lvl="1"/>
                <a:r>
                  <a:rPr lang="en-US" sz="1800" b="1" dirty="0">
                    <a:solidFill>
                      <a:schemeClr val="bg1"/>
                    </a:solidFill>
                    <a:latin typeface="Cordia New" panose="020B0304020202020204" pitchFamily="34" charset="-34"/>
                    <a:cs typeface="Cordia New" panose="020B0304020202020204" pitchFamily="34" charset="-34"/>
                  </a:rPr>
                  <a:t>	</a:t>
                </a:r>
                <a:r>
                  <a:rPr lang="en-US" sz="1800" dirty="0">
                    <a:solidFill>
                      <a:schemeClr val="bg1"/>
                    </a:solidFill>
                    <a:latin typeface="Cordia New" panose="020B0304020202020204" pitchFamily="34" charset="-34"/>
                    <a:cs typeface="Cordia New" panose="020B0304020202020204" pitchFamily="34" charset="-34"/>
                  </a:rPr>
                  <a:t>The airline wants to purchase the top </a:t>
                </a:r>
                <a14:m>
                  <m:oMath xmlns:m="http://schemas.openxmlformats.org/officeDocument/2006/math">
                    <m:r>
                      <a:rPr lang="en-US" i="1" dirty="0" smtClean="0">
                        <a:solidFill>
                          <a:schemeClr val="bg1"/>
                        </a:solidFill>
                        <a:latin typeface="Cambria Math" panose="02040503050406030204" pitchFamily="18" charset="0"/>
                        <a:cs typeface="Cordia New" panose="020B0304020202020204" pitchFamily="34" charset="-34"/>
                      </a:rPr>
                      <m:t>𝑡</m:t>
                    </m:r>
                  </m:oMath>
                </a14:m>
                <a:r>
                  <a:rPr lang="en-US" sz="1800" dirty="0">
                    <a:solidFill>
                      <a:schemeClr val="bg1"/>
                    </a:solidFill>
                    <a:latin typeface="Cordia New" panose="020B0304020202020204" pitchFamily="34" charset="-34"/>
                    <a:cs typeface="Cordia New" panose="020B0304020202020204" pitchFamily="34" charset="-34"/>
                  </a:rPr>
                  <a:t>% of that list, regardless of the price or quality</a:t>
                </a:r>
              </a:p>
              <a:p>
                <a:pPr marL="285750" indent="-285750">
                  <a:buFont typeface="Arial" panose="020B0604020202020204" pitchFamily="34" charset="0"/>
                  <a:buChar char="•"/>
                </a:pPr>
                <a:endParaRPr lang="en-US" sz="1800" dirty="0">
                  <a:solidFill>
                    <a:schemeClr val="bg1"/>
                  </a:solidFill>
                  <a:latin typeface="Cordia New" panose="020B0304020202020204" pitchFamily="34" charset="-34"/>
                  <a:cs typeface="Cordia New" panose="020B0304020202020204" pitchFamily="34" charset="-34"/>
                </a:endParaRPr>
              </a:p>
              <a:p>
                <a:pPr marL="285750" indent="-285750">
                  <a:buFont typeface="Arial" panose="020B0604020202020204" pitchFamily="34" charset="0"/>
                  <a:buChar char="•"/>
                </a:pPr>
                <a:r>
                  <a:rPr lang="en-US" sz="2000" b="1" dirty="0">
                    <a:solidFill>
                      <a:schemeClr val="bg1"/>
                    </a:solidFill>
                    <a:latin typeface="Cordia New" panose="020B0304020202020204" pitchFamily="34" charset="-34"/>
                    <a:cs typeface="Cordia New" panose="020B0304020202020204" pitchFamily="34" charset="-34"/>
                  </a:rPr>
                  <a:t>Scenario 2: Quality </a:t>
                </a:r>
                <a:endParaRPr lang="en-US" sz="2000" dirty="0">
                  <a:solidFill>
                    <a:schemeClr val="bg1"/>
                  </a:solidFill>
                  <a:latin typeface="Cordia New" panose="020B0304020202020204" pitchFamily="34" charset="-34"/>
                  <a:cs typeface="Cordia New" panose="020B0304020202020204" pitchFamily="34" charset="-34"/>
                </a:endParaRPr>
              </a:p>
              <a:p>
                <a:pPr lvl="2"/>
                <a:r>
                  <a:rPr lang="en-US" sz="1800" dirty="0">
                    <a:solidFill>
                      <a:schemeClr val="bg1"/>
                    </a:solidFill>
                    <a:latin typeface="Cordia New" panose="020B0304020202020204" pitchFamily="34" charset="-34"/>
                    <a:cs typeface="Cordia New" panose="020B0304020202020204" pitchFamily="34" charset="-34"/>
                  </a:rPr>
                  <a:t>	The airline wants to purchase only media of minimum quality of </a:t>
                </a:r>
                <a14:m>
                  <m:oMath xmlns:m="http://schemas.openxmlformats.org/officeDocument/2006/math">
                    <m:r>
                      <a:rPr lang="en-US" i="1" dirty="0" smtClean="0">
                        <a:solidFill>
                          <a:schemeClr val="bg1"/>
                        </a:solidFill>
                        <a:latin typeface="Cambria Math" panose="02040503050406030204" pitchFamily="18" charset="0"/>
                        <a:cs typeface="Cordia New" panose="020B0304020202020204" pitchFamily="34" charset="-34"/>
                      </a:rPr>
                      <m:t>𝑞</m:t>
                    </m:r>
                  </m:oMath>
                </a14:m>
                <a:r>
                  <a:rPr lang="en-US" sz="1800" dirty="0">
                    <a:solidFill>
                      <a:schemeClr val="bg1"/>
                    </a:solidFill>
                    <a:latin typeface="Cordia New" panose="020B0304020202020204" pitchFamily="34" charset="-34"/>
                    <a:cs typeface="Cordia New" panose="020B0304020202020204" pitchFamily="34" charset="-34"/>
                  </a:rPr>
                  <a:t>%. They want the media that would 	fall within the best </a:t>
                </a:r>
                <a14:m>
                  <m:oMath xmlns:m="http://schemas.openxmlformats.org/officeDocument/2006/math">
                    <m:r>
                      <a:rPr lang="en-US" i="1" dirty="0" smtClean="0">
                        <a:solidFill>
                          <a:schemeClr val="bg1"/>
                        </a:solidFill>
                        <a:latin typeface="Cambria Math" panose="02040503050406030204" pitchFamily="18" charset="0"/>
                        <a:cs typeface="Cordia New" panose="020B0304020202020204" pitchFamily="34" charset="-34"/>
                      </a:rPr>
                      <m:t>𝑞</m:t>
                    </m:r>
                  </m:oMath>
                </a14:m>
                <a:r>
                  <a:rPr lang="en-US" sz="1800" dirty="0">
                    <a:solidFill>
                      <a:schemeClr val="bg1"/>
                    </a:solidFill>
                    <a:latin typeface="Cordia New" panose="020B0304020202020204" pitchFamily="34" charset="-34"/>
                    <a:cs typeface="Cordia New" panose="020B0304020202020204" pitchFamily="34" charset="-34"/>
                  </a:rPr>
                  <a:t>% of current media load, regardless of the price</a:t>
                </a:r>
              </a:p>
              <a:p>
                <a:pPr marL="285750" indent="-285750">
                  <a:buFont typeface="Arial" panose="020B0604020202020204" pitchFamily="34" charset="0"/>
                  <a:buChar char="•"/>
                </a:pPr>
                <a:endParaRPr lang="en-US" sz="1800" dirty="0">
                  <a:solidFill>
                    <a:schemeClr val="bg1"/>
                  </a:solidFill>
                  <a:latin typeface="Cordia New" panose="020B0304020202020204" pitchFamily="34" charset="-34"/>
                  <a:cs typeface="Cordia New" panose="020B0304020202020204" pitchFamily="34" charset="-34"/>
                </a:endParaRPr>
              </a:p>
              <a:p>
                <a:pPr marL="285750" indent="-285750">
                  <a:buFont typeface="Arial" panose="020B0604020202020204" pitchFamily="34" charset="0"/>
                  <a:buChar char="•"/>
                </a:pPr>
                <a:r>
                  <a:rPr lang="en-US" sz="2000" b="1" dirty="0">
                    <a:solidFill>
                      <a:schemeClr val="bg1"/>
                    </a:solidFill>
                    <a:latin typeface="Cordia New" panose="020B0304020202020204" pitchFamily="34" charset="-34"/>
                    <a:cs typeface="Cordia New" panose="020B0304020202020204" pitchFamily="34" charset="-34"/>
                  </a:rPr>
                  <a:t>Scenario 3: Budget</a:t>
                </a:r>
              </a:p>
              <a:p>
                <a:pPr lvl="1"/>
                <a:r>
                  <a:rPr lang="en-US" sz="1800" b="1" dirty="0">
                    <a:solidFill>
                      <a:schemeClr val="bg1"/>
                    </a:solidFill>
                    <a:latin typeface="Cordia New" panose="020B0304020202020204" pitchFamily="34" charset="-34"/>
                    <a:cs typeface="Cordia New" panose="020B0304020202020204" pitchFamily="34" charset="-34"/>
                  </a:rPr>
                  <a:t>	</a:t>
                </a:r>
                <a:r>
                  <a:rPr lang="en-US" sz="1800" dirty="0">
                    <a:solidFill>
                      <a:schemeClr val="bg1"/>
                    </a:solidFill>
                    <a:latin typeface="Cordia New" panose="020B0304020202020204" pitchFamily="34" charset="-34"/>
                    <a:cs typeface="Cordia New" panose="020B0304020202020204" pitchFamily="34" charset="-34"/>
                  </a:rPr>
                  <a:t>The airline wants to add all the top performing media within a designated budget of </a:t>
                </a:r>
                <a14:m>
                  <m:oMath xmlns:m="http://schemas.openxmlformats.org/officeDocument/2006/math">
                    <m:r>
                      <a:rPr lang="en-US" i="1" dirty="0" smtClean="0">
                        <a:solidFill>
                          <a:schemeClr val="bg1"/>
                        </a:solidFill>
                        <a:latin typeface="Cambria Math" panose="02040503050406030204" pitchFamily="18" charset="0"/>
                        <a:cs typeface="Cordia New" panose="020B0304020202020204" pitchFamily="34" charset="-34"/>
                      </a:rPr>
                      <m:t>$</m:t>
                    </m:r>
                    <m:r>
                      <a:rPr lang="en-US" i="1" dirty="0" smtClean="0">
                        <a:solidFill>
                          <a:schemeClr val="bg1"/>
                        </a:solidFill>
                        <a:latin typeface="Cambria Math" panose="02040503050406030204" pitchFamily="18" charset="0"/>
                        <a:cs typeface="Cordia New" panose="020B0304020202020204" pitchFamily="34" charset="-34"/>
                      </a:rPr>
                      <m:t>𝑚</m:t>
                    </m:r>
                  </m:oMath>
                </a14:m>
                <a:endParaRPr lang="en-US" dirty="0">
                  <a:solidFill>
                    <a:schemeClr val="bg1"/>
                  </a:solidFill>
                  <a:latin typeface="Cordia New" panose="020B0304020202020204" pitchFamily="34" charset="-34"/>
                  <a:cs typeface="Cordia New" panose="020B0304020202020204" pitchFamily="34" charset="-34"/>
                </a:endParaRPr>
              </a:p>
              <a:p>
                <a:endParaRPr lang="en-US" sz="1800" dirty="0">
                  <a:solidFill>
                    <a:schemeClr val="bg1"/>
                  </a:solidFill>
                  <a:latin typeface="Cordia New" panose="020B0304020202020204" pitchFamily="34" charset="-34"/>
                  <a:cs typeface="Cordia New" panose="020B0304020202020204" pitchFamily="34" charset="-34"/>
                </a:endParaRPr>
              </a:p>
              <a:p>
                <a:pPr algn="l"/>
                <a:endParaRPr lang="en-US" sz="1600" dirty="0">
                  <a:solidFill>
                    <a:schemeClr val="bg1"/>
                  </a:solidFill>
                  <a:latin typeface="Cordia New" panose="020B0304020202020204" pitchFamily="34" charset="-34"/>
                  <a:cs typeface="Cordia New" panose="020B0304020202020204" pitchFamily="34" charset="-34"/>
                </a:endParaRPr>
              </a:p>
            </p:txBody>
          </p:sp>
        </mc:Choice>
        <mc:Fallback xmlns="">
          <p:sp>
            <p:nvSpPr>
              <p:cNvPr id="3" name="TextBox 2">
                <a:extLst>
                  <a:ext uri="{FF2B5EF4-FFF2-40B4-BE49-F238E27FC236}">
                    <a16:creationId xmlns:a16="http://schemas.microsoft.com/office/drawing/2014/main" id="{4FD00014-4244-E74C-A981-1031C8C03F77}"/>
                  </a:ext>
                </a:extLst>
              </p:cNvPr>
              <p:cNvSpPr txBox="1">
                <a:spLocks noRot="1" noChangeAspect="1" noMove="1" noResize="1" noEditPoints="1" noAdjustHandles="1" noChangeArrowheads="1" noChangeShapeType="1" noTextEdit="1"/>
              </p:cNvSpPr>
              <p:nvPr/>
            </p:nvSpPr>
            <p:spPr>
              <a:xfrm>
                <a:off x="643093" y="1138159"/>
                <a:ext cx="7857811" cy="3785652"/>
              </a:xfrm>
              <a:prstGeom prst="rect">
                <a:avLst/>
              </a:prstGeom>
              <a:blipFill>
                <a:blip r:embed="rId3"/>
                <a:stretch>
                  <a:fillRect l="-808" t="-1003"/>
                </a:stretch>
              </a:blipFill>
            </p:spPr>
            <p:txBody>
              <a:bodyPr/>
              <a:lstStyle/>
              <a:p>
                <a:r>
                  <a:rPr lang="en-US">
                    <a:noFill/>
                  </a:rPr>
                  <a:t> </a:t>
                </a:r>
              </a:p>
            </p:txBody>
          </p:sp>
        </mc:Fallback>
      </mc:AlternateContent>
    </p:spTree>
    <p:extLst>
      <p:ext uri="{BB962C8B-B14F-4D97-AF65-F5344CB8AC3E}">
        <p14:creationId xmlns:p14="http://schemas.microsoft.com/office/powerpoint/2010/main" val="118900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dissolv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dissolv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dissolv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 name="Title 1">
            <a:extLst>
              <a:ext uri="{FF2B5EF4-FFF2-40B4-BE49-F238E27FC236}">
                <a16:creationId xmlns:a16="http://schemas.microsoft.com/office/drawing/2014/main" id="{94E39CC0-7E86-E942-9D77-8073C904A9A1}"/>
              </a:ext>
            </a:extLst>
          </p:cNvPr>
          <p:cNvSpPr>
            <a:spLocks noGrp="1"/>
          </p:cNvSpPr>
          <p:nvPr>
            <p:ph type="title"/>
          </p:nvPr>
        </p:nvSpPr>
        <p:spPr>
          <a:xfrm>
            <a:off x="3238392" y="292150"/>
            <a:ext cx="2667214" cy="685800"/>
          </a:xfrm>
        </p:spPr>
        <p:txBody>
          <a:bodyPr/>
          <a:lstStyle/>
          <a:p>
            <a:r>
              <a:rPr lang="en-US" sz="2800" dirty="0">
                <a:solidFill>
                  <a:schemeClr val="bg1"/>
                </a:solidFill>
                <a:latin typeface="Cordia New" panose="020B0304020202020204" pitchFamily="34" charset="-34"/>
                <a:cs typeface="Cordia New" panose="020B0304020202020204" pitchFamily="34" charset="-34"/>
              </a:rPr>
              <a:t>Scenario 1: Quantity</a:t>
            </a: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26</a:t>
            </a:fld>
            <a:endParaRPr dirty="0">
              <a:solidFill>
                <a:schemeClr val="bg1"/>
              </a:solidFill>
            </a:endParaRPr>
          </a:p>
        </p:txBody>
      </p:sp>
      <p:sp>
        <p:nvSpPr>
          <p:cNvPr id="6" name="TextBox 5">
            <a:extLst>
              <a:ext uri="{FF2B5EF4-FFF2-40B4-BE49-F238E27FC236}">
                <a16:creationId xmlns:a16="http://schemas.microsoft.com/office/drawing/2014/main" id="{17E216CD-59C9-F64E-9C90-44648179EB47}"/>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pic>
        <p:nvPicPr>
          <p:cNvPr id="7" name="Picture 6">
            <a:extLst>
              <a:ext uri="{FF2B5EF4-FFF2-40B4-BE49-F238E27FC236}">
                <a16:creationId xmlns:a16="http://schemas.microsoft.com/office/drawing/2014/main" id="{1D1C6999-C79D-8E45-884E-DF5379280844}"/>
              </a:ext>
            </a:extLst>
          </p:cNvPr>
          <p:cNvPicPr>
            <a:picLocks noChangeAspect="1"/>
          </p:cNvPicPr>
          <p:nvPr/>
        </p:nvPicPr>
        <p:blipFill>
          <a:blip r:embed="rId3"/>
          <a:stretch>
            <a:fillRect/>
          </a:stretch>
        </p:blipFill>
        <p:spPr>
          <a:xfrm>
            <a:off x="1613795" y="1400101"/>
            <a:ext cx="5916410" cy="3191939"/>
          </a:xfrm>
          <a:prstGeom prst="rect">
            <a:avLst/>
          </a:prstGeom>
        </p:spPr>
      </p:pic>
      <p:sp>
        <p:nvSpPr>
          <p:cNvPr id="8" name="TextBox 7">
            <a:extLst>
              <a:ext uri="{FF2B5EF4-FFF2-40B4-BE49-F238E27FC236}">
                <a16:creationId xmlns:a16="http://schemas.microsoft.com/office/drawing/2014/main" id="{3AB48F45-FA3A-AD4E-843C-3D528F12CD0E}"/>
              </a:ext>
            </a:extLst>
          </p:cNvPr>
          <p:cNvSpPr txBox="1"/>
          <p:nvPr/>
        </p:nvSpPr>
        <p:spPr>
          <a:xfrm>
            <a:off x="2136529" y="813896"/>
            <a:ext cx="4870939" cy="400110"/>
          </a:xfrm>
          <a:prstGeom prst="rect">
            <a:avLst/>
          </a:prstGeom>
          <a:noFill/>
        </p:spPr>
        <p:txBody>
          <a:bodyPr wrap="square" rtlCol="0">
            <a:spAutoFit/>
          </a:bodyPr>
          <a:lstStyle/>
          <a:p>
            <a:pPr algn="l"/>
            <a:r>
              <a:rPr lang="en-US" sz="2000" dirty="0">
                <a:solidFill>
                  <a:schemeClr val="bg1"/>
                </a:solidFill>
                <a:latin typeface="Cordia New" panose="020B0304020202020204" pitchFamily="34" charset="-34"/>
                <a:cs typeface="Cordia New" panose="020B0304020202020204" pitchFamily="34" charset="-34"/>
              </a:rPr>
              <a:t>Improvement provided by our algorithm relative to the baseline</a:t>
            </a:r>
          </a:p>
        </p:txBody>
      </p:sp>
    </p:spTree>
    <p:extLst>
      <p:ext uri="{BB962C8B-B14F-4D97-AF65-F5344CB8AC3E}">
        <p14:creationId xmlns:p14="http://schemas.microsoft.com/office/powerpoint/2010/main" val="2438384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27</a:t>
            </a:fld>
            <a:endParaRPr dirty="0">
              <a:solidFill>
                <a:schemeClr val="bg1"/>
              </a:solidFill>
            </a:endParaRPr>
          </a:p>
        </p:txBody>
      </p:sp>
      <p:sp>
        <p:nvSpPr>
          <p:cNvPr id="7" name="TextBox 6">
            <a:extLst>
              <a:ext uri="{FF2B5EF4-FFF2-40B4-BE49-F238E27FC236}">
                <a16:creationId xmlns:a16="http://schemas.microsoft.com/office/drawing/2014/main" id="{3C13B197-E00F-9D4F-A2C0-E09B9C6CD3C8}"/>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
        <p:nvSpPr>
          <p:cNvPr id="4" name="TextBox 3">
            <a:extLst>
              <a:ext uri="{FF2B5EF4-FFF2-40B4-BE49-F238E27FC236}">
                <a16:creationId xmlns:a16="http://schemas.microsoft.com/office/drawing/2014/main" id="{7482A78A-09D6-AF45-AC1C-9A92B092A9DC}"/>
              </a:ext>
            </a:extLst>
          </p:cNvPr>
          <p:cNvSpPr txBox="1"/>
          <p:nvPr/>
        </p:nvSpPr>
        <p:spPr>
          <a:xfrm>
            <a:off x="202222" y="515856"/>
            <a:ext cx="3793026" cy="400110"/>
          </a:xfrm>
          <a:prstGeom prst="rect">
            <a:avLst/>
          </a:prstGeom>
          <a:noFill/>
        </p:spPr>
        <p:txBody>
          <a:bodyPr wrap="none" rtlCol="0">
            <a:spAutoFit/>
          </a:bodyPr>
          <a:lstStyle/>
          <a:p>
            <a:pPr algn="l"/>
            <a:r>
              <a:rPr lang="en-US" sz="2000" dirty="0">
                <a:solidFill>
                  <a:schemeClr val="bg1"/>
                </a:solidFill>
                <a:latin typeface="Cordia New" panose="020B0304020202020204" pitchFamily="34" charset="-34"/>
                <a:cs typeface="Cordia New" panose="020B0304020202020204" pitchFamily="34" charset="-34"/>
              </a:rPr>
              <a:t>Example: The top 20% of 200 new media items </a:t>
            </a:r>
          </a:p>
        </p:txBody>
      </p:sp>
      <p:pic>
        <p:nvPicPr>
          <p:cNvPr id="8" name="Picture 7">
            <a:extLst>
              <a:ext uri="{FF2B5EF4-FFF2-40B4-BE49-F238E27FC236}">
                <a16:creationId xmlns:a16="http://schemas.microsoft.com/office/drawing/2014/main" id="{940C7E3D-8598-A243-948F-5967875D5602}"/>
              </a:ext>
            </a:extLst>
          </p:cNvPr>
          <p:cNvPicPr>
            <a:picLocks noChangeAspect="1"/>
          </p:cNvPicPr>
          <p:nvPr/>
        </p:nvPicPr>
        <p:blipFill>
          <a:blip r:embed="rId3"/>
          <a:stretch>
            <a:fillRect/>
          </a:stretch>
        </p:blipFill>
        <p:spPr>
          <a:xfrm>
            <a:off x="70133" y="1254520"/>
            <a:ext cx="4584347" cy="2461964"/>
          </a:xfrm>
          <a:prstGeom prst="rect">
            <a:avLst/>
          </a:prstGeom>
        </p:spPr>
      </p:pic>
      <p:pic>
        <p:nvPicPr>
          <p:cNvPr id="10" name="Picture 9">
            <a:extLst>
              <a:ext uri="{FF2B5EF4-FFF2-40B4-BE49-F238E27FC236}">
                <a16:creationId xmlns:a16="http://schemas.microsoft.com/office/drawing/2014/main" id="{C1DB8D06-2A1A-9C4A-8D7A-BCBC8297A5CC}"/>
              </a:ext>
            </a:extLst>
          </p:cNvPr>
          <p:cNvPicPr>
            <a:picLocks noChangeAspect="1"/>
          </p:cNvPicPr>
          <p:nvPr/>
        </p:nvPicPr>
        <p:blipFill>
          <a:blip r:embed="rId4"/>
          <a:stretch>
            <a:fillRect/>
          </a:stretch>
        </p:blipFill>
        <p:spPr>
          <a:xfrm>
            <a:off x="4695285" y="1254521"/>
            <a:ext cx="4378582" cy="2461964"/>
          </a:xfrm>
          <a:prstGeom prst="rect">
            <a:avLst/>
          </a:prstGeom>
        </p:spPr>
      </p:pic>
      <p:sp>
        <p:nvSpPr>
          <p:cNvPr id="11" name="TextBox 10">
            <a:extLst>
              <a:ext uri="{FF2B5EF4-FFF2-40B4-BE49-F238E27FC236}">
                <a16:creationId xmlns:a16="http://schemas.microsoft.com/office/drawing/2014/main" id="{8EE0711E-A827-4241-BD7C-F81482EB17D1}"/>
              </a:ext>
            </a:extLst>
          </p:cNvPr>
          <p:cNvSpPr txBox="1"/>
          <p:nvPr/>
        </p:nvSpPr>
        <p:spPr>
          <a:xfrm>
            <a:off x="690596" y="3840595"/>
            <a:ext cx="3369833" cy="584775"/>
          </a:xfrm>
          <a:prstGeom prst="rect">
            <a:avLst/>
          </a:prstGeom>
          <a:noFill/>
        </p:spPr>
        <p:txBody>
          <a:bodyPr wrap="non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The algorithm selected the 40 media with the highest</a:t>
            </a:r>
          </a:p>
          <a:p>
            <a:pPr algn="ctr"/>
            <a:r>
              <a:rPr lang="en-US" sz="1600" dirty="0">
                <a:solidFill>
                  <a:schemeClr val="bg1"/>
                </a:solidFill>
                <a:latin typeface="Cordia New" panose="020B0304020202020204" pitchFamily="34" charset="-34"/>
                <a:cs typeface="Cordia New" panose="020B0304020202020204" pitchFamily="34" charset="-34"/>
              </a:rPr>
              <a:t>Predicted Proportion Views</a:t>
            </a:r>
          </a:p>
        </p:txBody>
      </p:sp>
      <p:sp>
        <p:nvSpPr>
          <p:cNvPr id="13" name="TextBox 12">
            <a:extLst>
              <a:ext uri="{FF2B5EF4-FFF2-40B4-BE49-F238E27FC236}">
                <a16:creationId xmlns:a16="http://schemas.microsoft.com/office/drawing/2014/main" id="{2953C7DD-4066-2C44-AC5C-AF96AA19CA16}"/>
              </a:ext>
            </a:extLst>
          </p:cNvPr>
          <p:cNvSpPr txBox="1"/>
          <p:nvPr/>
        </p:nvSpPr>
        <p:spPr>
          <a:xfrm>
            <a:off x="4875182" y="3840595"/>
            <a:ext cx="4022255" cy="338554"/>
          </a:xfrm>
          <a:prstGeom prst="rect">
            <a:avLst/>
          </a:prstGeom>
          <a:noFill/>
        </p:spPr>
        <p:txBody>
          <a:bodyPr wrap="none" rtlCol="0">
            <a:spAutoFit/>
          </a:bodyPr>
          <a:lstStyle/>
          <a:p>
            <a:pPr algn="l"/>
            <a:r>
              <a:rPr lang="en-US" sz="1600" dirty="0">
                <a:solidFill>
                  <a:schemeClr val="bg1"/>
                </a:solidFill>
                <a:latin typeface="Cordia New" panose="020B0304020202020204" pitchFamily="34" charset="-34"/>
                <a:cs typeface="Cordia New" panose="020B0304020202020204" pitchFamily="34" charset="-34"/>
              </a:rPr>
              <a:t>Correct Selection Rate to expect without and with our algorithm</a:t>
            </a:r>
          </a:p>
        </p:txBody>
      </p:sp>
    </p:spTree>
    <p:extLst>
      <p:ext uri="{BB962C8B-B14F-4D97-AF65-F5344CB8AC3E}">
        <p14:creationId xmlns:p14="http://schemas.microsoft.com/office/powerpoint/2010/main" val="4056094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40EB7F4-2C55-F844-BA32-8C5FACD65C97}"/>
              </a:ext>
            </a:extLst>
          </p:cNvPr>
          <p:cNvSpPr txBox="1">
            <a:spLocks/>
          </p:cNvSpPr>
          <p:nvPr/>
        </p:nvSpPr>
        <p:spPr>
          <a:xfrm>
            <a:off x="339755" y="114660"/>
            <a:ext cx="8464492" cy="68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chemeClr val="bg1"/>
                </a:solidFill>
                <a:latin typeface="Cordia New" panose="020B0304020202020204" pitchFamily="34" charset="-34"/>
                <a:cs typeface="Cordia New" panose="020B0304020202020204" pitchFamily="34" charset="-34"/>
              </a:rPr>
              <a:t>Sample of selected media</a:t>
            </a:r>
          </a:p>
        </p:txBody>
      </p:sp>
      <p:sp>
        <p:nvSpPr>
          <p:cNvPr id="28" name="Rectangle 27">
            <a:extLst>
              <a:ext uri="{FF2B5EF4-FFF2-40B4-BE49-F238E27FC236}">
                <a16:creationId xmlns:a16="http://schemas.microsoft.com/office/drawing/2014/main" id="{76626BBC-62DB-294D-82C2-45C94A3A96D2}"/>
              </a:ext>
            </a:extLst>
          </p:cNvPr>
          <p:cNvSpPr/>
          <p:nvPr/>
        </p:nvSpPr>
        <p:spPr>
          <a:xfrm>
            <a:off x="339755" y="1225118"/>
            <a:ext cx="1382513" cy="1526960"/>
          </a:xfrm>
          <a:prstGeom prst="rect">
            <a:avLst/>
          </a:prstGeom>
        </p:spPr>
        <p:txBody>
          <a:bodyPr wrap="none" rtlCol="0" anchor="ctr">
            <a:spAutoFit/>
          </a:bodyPr>
          <a:lstStyle/>
          <a:p>
            <a:pPr algn="l"/>
            <a:endParaRPr lang="en-US" dirty="0">
              <a:solidFill>
                <a:schemeClr val="bg1"/>
              </a:solidFill>
            </a:endParaRPr>
          </a:p>
        </p:txBody>
      </p:sp>
      <p:graphicFrame>
        <p:nvGraphicFramePr>
          <p:cNvPr id="37" name="Table 36">
            <a:extLst>
              <a:ext uri="{FF2B5EF4-FFF2-40B4-BE49-F238E27FC236}">
                <a16:creationId xmlns:a16="http://schemas.microsoft.com/office/drawing/2014/main" id="{42E3E83F-8D9E-8540-AD27-24F54B94F719}"/>
              </a:ext>
            </a:extLst>
          </p:cNvPr>
          <p:cNvGraphicFramePr>
            <a:graphicFrameLocks noGrp="1"/>
          </p:cNvGraphicFramePr>
          <p:nvPr>
            <p:extLst>
              <p:ext uri="{D42A27DB-BD31-4B8C-83A1-F6EECF244321}">
                <p14:modId xmlns:p14="http://schemas.microsoft.com/office/powerpoint/2010/main" val="2351875236"/>
              </p:ext>
            </p:extLst>
          </p:nvPr>
        </p:nvGraphicFramePr>
        <p:xfrm>
          <a:off x="479391" y="1465539"/>
          <a:ext cx="8037949" cy="2799310"/>
        </p:xfrm>
        <a:graphic>
          <a:graphicData uri="http://schemas.openxmlformats.org/drawingml/2006/table">
            <a:tbl>
              <a:tblPr>
                <a:tableStyleId>{3C2FFA5D-87B4-456A-9821-1D502468CF0F}</a:tableStyleId>
              </a:tblPr>
              <a:tblGrid>
                <a:gridCol w="1272363">
                  <a:extLst>
                    <a:ext uri="{9D8B030D-6E8A-4147-A177-3AD203B41FA5}">
                      <a16:colId xmlns:a16="http://schemas.microsoft.com/office/drawing/2014/main" val="2592128138"/>
                    </a:ext>
                  </a:extLst>
                </a:gridCol>
                <a:gridCol w="645217">
                  <a:extLst>
                    <a:ext uri="{9D8B030D-6E8A-4147-A177-3AD203B41FA5}">
                      <a16:colId xmlns:a16="http://schemas.microsoft.com/office/drawing/2014/main" val="303011630"/>
                    </a:ext>
                  </a:extLst>
                </a:gridCol>
                <a:gridCol w="630314">
                  <a:extLst>
                    <a:ext uri="{9D8B030D-6E8A-4147-A177-3AD203B41FA5}">
                      <a16:colId xmlns:a16="http://schemas.microsoft.com/office/drawing/2014/main" val="1469504219"/>
                    </a:ext>
                  </a:extLst>
                </a:gridCol>
                <a:gridCol w="541538">
                  <a:extLst>
                    <a:ext uri="{9D8B030D-6E8A-4147-A177-3AD203B41FA5}">
                      <a16:colId xmlns:a16="http://schemas.microsoft.com/office/drawing/2014/main" val="3081625468"/>
                    </a:ext>
                  </a:extLst>
                </a:gridCol>
                <a:gridCol w="541538">
                  <a:extLst>
                    <a:ext uri="{9D8B030D-6E8A-4147-A177-3AD203B41FA5}">
                      <a16:colId xmlns:a16="http://schemas.microsoft.com/office/drawing/2014/main" val="2713714967"/>
                    </a:ext>
                  </a:extLst>
                </a:gridCol>
                <a:gridCol w="550416">
                  <a:extLst>
                    <a:ext uri="{9D8B030D-6E8A-4147-A177-3AD203B41FA5}">
                      <a16:colId xmlns:a16="http://schemas.microsoft.com/office/drawing/2014/main" val="2682391571"/>
                    </a:ext>
                  </a:extLst>
                </a:gridCol>
                <a:gridCol w="532660">
                  <a:extLst>
                    <a:ext uri="{9D8B030D-6E8A-4147-A177-3AD203B41FA5}">
                      <a16:colId xmlns:a16="http://schemas.microsoft.com/office/drawing/2014/main" val="2636870556"/>
                    </a:ext>
                  </a:extLst>
                </a:gridCol>
                <a:gridCol w="426128">
                  <a:extLst>
                    <a:ext uri="{9D8B030D-6E8A-4147-A177-3AD203B41FA5}">
                      <a16:colId xmlns:a16="http://schemas.microsoft.com/office/drawing/2014/main" val="2505779420"/>
                    </a:ext>
                  </a:extLst>
                </a:gridCol>
                <a:gridCol w="486390">
                  <a:extLst>
                    <a:ext uri="{9D8B030D-6E8A-4147-A177-3AD203B41FA5}">
                      <a16:colId xmlns:a16="http://schemas.microsoft.com/office/drawing/2014/main" val="3713697477"/>
                    </a:ext>
                  </a:extLst>
                </a:gridCol>
                <a:gridCol w="894877">
                  <a:extLst>
                    <a:ext uri="{9D8B030D-6E8A-4147-A177-3AD203B41FA5}">
                      <a16:colId xmlns:a16="http://schemas.microsoft.com/office/drawing/2014/main" val="662209143"/>
                    </a:ext>
                  </a:extLst>
                </a:gridCol>
                <a:gridCol w="582187">
                  <a:extLst>
                    <a:ext uri="{9D8B030D-6E8A-4147-A177-3AD203B41FA5}">
                      <a16:colId xmlns:a16="http://schemas.microsoft.com/office/drawing/2014/main" val="549259011"/>
                    </a:ext>
                  </a:extLst>
                </a:gridCol>
                <a:gridCol w="934321">
                  <a:extLst>
                    <a:ext uri="{9D8B030D-6E8A-4147-A177-3AD203B41FA5}">
                      <a16:colId xmlns:a16="http://schemas.microsoft.com/office/drawing/2014/main" val="3073807076"/>
                    </a:ext>
                  </a:extLst>
                </a:gridCol>
              </a:tblGrid>
              <a:tr h="478710">
                <a:tc>
                  <a:txBody>
                    <a:bodyPr/>
                    <a:lstStyle/>
                    <a:p>
                      <a:pPr algn="ctr"/>
                      <a:r>
                        <a:rPr lang="en-US" sz="1600" b="1" dirty="0">
                          <a:effectLst/>
                          <a:latin typeface="Cordia New" panose="020B0304020202020204" pitchFamily="34" charset="-34"/>
                          <a:cs typeface="Cordia New" panose="020B0304020202020204" pitchFamily="34" charset="-34"/>
                        </a:rPr>
                        <a:t>mediaTitle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a_list_qty</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nom_idx</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effectLst/>
                          <a:latin typeface="Cordia New" panose="020B0304020202020204" pitchFamily="34" charset="-34"/>
                          <a:cs typeface="Cordia New" panose="020B0304020202020204" pitchFamily="34" charset="-34"/>
                        </a:rPr>
                        <a:t>win_idx</a:t>
                      </a:r>
                    </a:p>
                    <a:p>
                      <a:pPr algn="ctr"/>
                      <a:endParaRPr lang="en-US" sz="1600" b="1" dirty="0">
                        <a:effectLst/>
                        <a:latin typeface="Cordia New" panose="020B0304020202020204" pitchFamily="34" charset="-34"/>
                        <a:cs typeface="Cordia New" panose="020B0304020202020204" pitchFamily="34" charset="-34"/>
                      </a:endParaRP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genre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country Zone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People</a:t>
                      </a:r>
                    </a:p>
                    <a:p>
                      <a:pPr algn="ctr"/>
                      <a:r>
                        <a:rPr lang="en-US" sz="1600" b="1" dirty="0">
                          <a:effectLst/>
                          <a:latin typeface="Cordia New" panose="020B0304020202020204" pitchFamily="34" charset="-34"/>
                          <a:cs typeface="Cordia New" panose="020B0304020202020204" pitchFamily="34" charset="-34"/>
                        </a:rPr>
                        <a:t>Score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price tag</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prop view</a:t>
                      </a:r>
                    </a:p>
                    <a:p>
                      <a:pPr algn="ctr"/>
                      <a:endParaRPr lang="en-US" sz="1600" b="1" dirty="0">
                        <a:effectLst/>
                        <a:latin typeface="Cordia New" panose="020B0304020202020204" pitchFamily="34" charset="-34"/>
                        <a:cs typeface="Cordia New" panose="020B0304020202020204" pitchFamily="34" charset="-34"/>
                      </a:endParaRP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predicted </a:t>
                      </a:r>
                    </a:p>
                    <a:p>
                      <a:pPr algn="ctr"/>
                      <a:r>
                        <a:rPr lang="en-US" sz="1600" b="1" dirty="0">
                          <a:effectLst/>
                          <a:latin typeface="Cordia New" panose="020B0304020202020204" pitchFamily="34" charset="-34"/>
                          <a:cs typeface="Cordia New" panose="020B0304020202020204" pitchFamily="34" charset="-34"/>
                        </a:rPr>
                        <a:t>prop view</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Real </a:t>
                      </a:r>
                    </a:p>
                    <a:p>
                      <a:pPr algn="ctr"/>
                      <a:r>
                        <a:rPr lang="en-US" sz="1600" b="1" dirty="0">
                          <a:effectLst/>
                          <a:latin typeface="Cordia New" panose="020B0304020202020204" pitchFamily="34" charset="-34"/>
                          <a:cs typeface="Cordia New" panose="020B0304020202020204" pitchFamily="34" charset="-34"/>
                        </a:rPr>
                        <a:t>rank</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Predicted </a:t>
                      </a:r>
                    </a:p>
                    <a:p>
                      <a:pPr algn="ctr"/>
                      <a:r>
                        <a:rPr lang="en-US" sz="1600" b="1" dirty="0">
                          <a:effectLst/>
                          <a:latin typeface="Cordia New" panose="020B0304020202020204" pitchFamily="34" charset="-34"/>
                          <a:cs typeface="Cordia New" panose="020B0304020202020204" pitchFamily="34" charset="-34"/>
                        </a:rPr>
                        <a:t>rank</a:t>
                      </a:r>
                    </a:p>
                  </a:txBody>
                  <a:tcPr marL="11707" marR="11707" marT="11707" marB="11707"/>
                </a:tc>
                <a:extLst>
                  <a:ext uri="{0D108BD9-81ED-4DB2-BD59-A6C34878D82A}">
                    <a16:rowId xmlns:a16="http://schemas.microsoft.com/office/drawing/2014/main" val="3083908295"/>
                  </a:ext>
                </a:extLst>
              </a:tr>
              <a:tr h="431999">
                <a:tc>
                  <a:txBody>
                    <a:bodyPr/>
                    <a:lstStyle/>
                    <a:p>
                      <a:pPr algn="ctr"/>
                      <a:r>
                        <a:rPr lang="en-US" sz="1600" dirty="0">
                          <a:effectLst/>
                          <a:latin typeface="Cordia New" panose="020B0304020202020204" pitchFamily="34" charset="-34"/>
                          <a:cs typeface="Cordia New" panose="020B0304020202020204" pitchFamily="34" charset="-34"/>
                        </a:rPr>
                        <a:t>Solo: A Star Wars Story</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3</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Action</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North America</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7.2</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0.0019</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0.0016</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7</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1</a:t>
                      </a:r>
                    </a:p>
                  </a:txBody>
                  <a:tcPr marL="11707" marR="11707" marT="11707" marB="11707">
                    <a:solidFill>
                      <a:srgbClr val="00B050"/>
                    </a:solidFill>
                  </a:tcPr>
                </a:tc>
                <a:extLst>
                  <a:ext uri="{0D108BD9-81ED-4DB2-BD59-A6C34878D82A}">
                    <a16:rowId xmlns:a16="http://schemas.microsoft.com/office/drawing/2014/main" val="2002359190"/>
                  </a:ext>
                </a:extLst>
              </a:tr>
              <a:tr h="431999">
                <a:tc>
                  <a:txBody>
                    <a:bodyPr/>
                    <a:lstStyle/>
                    <a:p>
                      <a:pPr algn="ctr"/>
                      <a:r>
                        <a:rPr lang="en-US" sz="1600" dirty="0">
                          <a:effectLst/>
                          <a:latin typeface="Cordia New" panose="020B0304020202020204" pitchFamily="34" charset="-34"/>
                          <a:cs typeface="Cordia New" panose="020B0304020202020204" pitchFamily="34" charset="-34"/>
                        </a:rPr>
                        <a:t>The Darkest Minds</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1</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Thriller</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North America</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4.8</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0.0005</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0.0010</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57</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2</a:t>
                      </a:r>
                    </a:p>
                  </a:txBody>
                  <a:tcPr marL="11707" marR="11707" marT="11707" marB="11707">
                    <a:solidFill>
                      <a:srgbClr val="FF0000"/>
                    </a:solidFill>
                  </a:tcPr>
                </a:tc>
                <a:extLst>
                  <a:ext uri="{0D108BD9-81ED-4DB2-BD59-A6C34878D82A}">
                    <a16:rowId xmlns:a16="http://schemas.microsoft.com/office/drawing/2014/main" val="3709243150"/>
                  </a:ext>
                </a:extLst>
              </a:tr>
              <a:tr h="431999">
                <a:tc>
                  <a:txBody>
                    <a:bodyPr/>
                    <a:lstStyle/>
                    <a:p>
                      <a:pPr algn="ctr"/>
                      <a:r>
                        <a:rPr lang="en-US" sz="1600" dirty="0">
                          <a:effectLst/>
                          <a:latin typeface="Cordia New" panose="020B0304020202020204" pitchFamily="34" charset="-34"/>
                          <a:cs typeface="Cordia New" panose="020B0304020202020204" pitchFamily="34" charset="-34"/>
                        </a:rPr>
                        <a:t>The Spy Who Dumped Me</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2</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Comedy</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North America</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6.4</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0.0014</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0.0008</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12</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3</a:t>
                      </a:r>
                    </a:p>
                  </a:txBody>
                  <a:tcPr marL="11707" marR="11707" marT="11707" marB="11707">
                    <a:solidFill>
                      <a:srgbClr val="00B050"/>
                    </a:solidFill>
                  </a:tcPr>
                </a:tc>
                <a:extLst>
                  <a:ext uri="{0D108BD9-81ED-4DB2-BD59-A6C34878D82A}">
                    <a16:rowId xmlns:a16="http://schemas.microsoft.com/office/drawing/2014/main" val="2532776105"/>
                  </a:ext>
                </a:extLst>
              </a:tr>
              <a:tr h="431999">
                <a:tc>
                  <a:txBody>
                    <a:bodyPr/>
                    <a:lstStyle/>
                    <a:p>
                      <a:pPr algn="ctr"/>
                      <a:r>
                        <a:rPr lang="en-US" sz="1600" dirty="0">
                          <a:effectLst/>
                          <a:latin typeface="Cordia New" panose="020B0304020202020204" pitchFamily="34" charset="-34"/>
                          <a:cs typeface="Cordia New" panose="020B0304020202020204" pitchFamily="34" charset="-34"/>
                        </a:rPr>
                        <a:t>Mamma Mia! Here We Go Again</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4</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Comedy</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Europe</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7.3</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0.0028</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0.0004</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1</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4</a:t>
                      </a:r>
                    </a:p>
                  </a:txBody>
                  <a:tcPr marL="11707" marR="11707" marT="11707" marB="11707">
                    <a:solidFill>
                      <a:srgbClr val="00B050"/>
                    </a:solidFill>
                  </a:tcPr>
                </a:tc>
                <a:extLst>
                  <a:ext uri="{0D108BD9-81ED-4DB2-BD59-A6C34878D82A}">
                    <a16:rowId xmlns:a16="http://schemas.microsoft.com/office/drawing/2014/main" val="815851884"/>
                  </a:ext>
                </a:extLst>
              </a:tr>
            </a:tbl>
          </a:graphicData>
        </a:graphic>
      </p:graphicFrame>
      <p:sp>
        <p:nvSpPr>
          <p:cNvPr id="16" name="Google Shape;211;p33">
            <a:extLst>
              <a:ext uri="{FF2B5EF4-FFF2-40B4-BE49-F238E27FC236}">
                <a16:creationId xmlns:a16="http://schemas.microsoft.com/office/drawing/2014/main" id="{1E20A95A-63FA-3641-B89E-3215382267E7}"/>
              </a:ext>
            </a:extLst>
          </p:cNvPr>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28</a:t>
            </a:fld>
            <a:endParaRPr dirty="0"/>
          </a:p>
        </p:txBody>
      </p:sp>
      <p:sp>
        <p:nvSpPr>
          <p:cNvPr id="15" name="TextBox 14">
            <a:extLst>
              <a:ext uri="{FF2B5EF4-FFF2-40B4-BE49-F238E27FC236}">
                <a16:creationId xmlns:a16="http://schemas.microsoft.com/office/drawing/2014/main" id="{6DDD8685-4FB2-7C4E-935C-BF30F2165985}"/>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
        <p:nvSpPr>
          <p:cNvPr id="4" name="TextBox 3">
            <a:extLst>
              <a:ext uri="{FF2B5EF4-FFF2-40B4-BE49-F238E27FC236}">
                <a16:creationId xmlns:a16="http://schemas.microsoft.com/office/drawing/2014/main" id="{A2B65DE1-AADF-994D-B472-05EB3974A9C0}"/>
              </a:ext>
            </a:extLst>
          </p:cNvPr>
          <p:cNvSpPr txBox="1"/>
          <p:nvPr/>
        </p:nvSpPr>
        <p:spPr>
          <a:xfrm>
            <a:off x="3993266" y="497712"/>
            <a:ext cx="2106592" cy="584775"/>
          </a:xfrm>
          <a:prstGeom prst="rect">
            <a:avLst/>
          </a:prstGeom>
          <a:noFill/>
        </p:spPr>
        <p:txBody>
          <a:bodyPr wrap="square" rtlCol="0">
            <a:spAutoFit/>
          </a:bodyPr>
          <a:lstStyle/>
          <a:p>
            <a:pPr algn="l"/>
            <a:r>
              <a:rPr lang="en-US" sz="1600" dirty="0">
                <a:solidFill>
                  <a:schemeClr val="bg1"/>
                </a:solidFill>
                <a:latin typeface="Cordia New" panose="020B0304020202020204" pitchFamily="34" charset="-34"/>
                <a:cs typeface="Cordia New" panose="020B0304020202020204" pitchFamily="34" charset="-34"/>
              </a:rPr>
              <a:t>Incorrectly Classified</a:t>
            </a:r>
          </a:p>
          <a:p>
            <a:pPr algn="l"/>
            <a:r>
              <a:rPr lang="en-US" sz="1600" dirty="0">
                <a:solidFill>
                  <a:schemeClr val="bg1"/>
                </a:solidFill>
                <a:latin typeface="Cordia New" panose="020B0304020202020204" pitchFamily="34" charset="-34"/>
                <a:cs typeface="Cordia New" panose="020B0304020202020204" pitchFamily="34" charset="-34"/>
              </a:rPr>
              <a:t>Correctly Classified</a:t>
            </a:r>
          </a:p>
        </p:txBody>
      </p:sp>
      <p:pic>
        <p:nvPicPr>
          <p:cNvPr id="6" name="Picture 5">
            <a:extLst>
              <a:ext uri="{FF2B5EF4-FFF2-40B4-BE49-F238E27FC236}">
                <a16:creationId xmlns:a16="http://schemas.microsoft.com/office/drawing/2014/main" id="{91808EBB-B249-7F41-B441-AB39BD8DFA1B}"/>
              </a:ext>
            </a:extLst>
          </p:cNvPr>
          <p:cNvPicPr>
            <a:picLocks noChangeAspect="1"/>
          </p:cNvPicPr>
          <p:nvPr/>
        </p:nvPicPr>
        <p:blipFill>
          <a:blip r:embed="rId2"/>
          <a:stretch>
            <a:fillRect/>
          </a:stretch>
        </p:blipFill>
        <p:spPr>
          <a:xfrm>
            <a:off x="3815868" y="568125"/>
            <a:ext cx="215900" cy="419100"/>
          </a:xfrm>
          <a:prstGeom prst="rect">
            <a:avLst/>
          </a:prstGeom>
        </p:spPr>
      </p:pic>
    </p:spTree>
    <p:extLst>
      <p:ext uri="{BB962C8B-B14F-4D97-AF65-F5344CB8AC3E}">
        <p14:creationId xmlns:p14="http://schemas.microsoft.com/office/powerpoint/2010/main" val="340192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 name="Title 1">
            <a:extLst>
              <a:ext uri="{FF2B5EF4-FFF2-40B4-BE49-F238E27FC236}">
                <a16:creationId xmlns:a16="http://schemas.microsoft.com/office/drawing/2014/main" id="{94E39CC0-7E86-E942-9D77-8073C904A9A1}"/>
              </a:ext>
            </a:extLst>
          </p:cNvPr>
          <p:cNvSpPr>
            <a:spLocks noGrp="1"/>
          </p:cNvSpPr>
          <p:nvPr>
            <p:ph type="title"/>
          </p:nvPr>
        </p:nvSpPr>
        <p:spPr>
          <a:xfrm>
            <a:off x="3238392" y="278530"/>
            <a:ext cx="2667214" cy="685800"/>
          </a:xfrm>
        </p:spPr>
        <p:txBody>
          <a:bodyPr/>
          <a:lstStyle/>
          <a:p>
            <a:r>
              <a:rPr lang="en-US" sz="2800" dirty="0">
                <a:solidFill>
                  <a:schemeClr val="bg1"/>
                </a:solidFill>
                <a:latin typeface="Cordia New" panose="020B0304020202020204" pitchFamily="34" charset="-34"/>
                <a:cs typeface="Cordia New" panose="020B0304020202020204" pitchFamily="34" charset="-34"/>
              </a:rPr>
              <a:t>Scenario 2: Quality</a:t>
            </a: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29</a:t>
            </a:fld>
            <a:endParaRPr dirty="0">
              <a:solidFill>
                <a:schemeClr val="bg1"/>
              </a:solidFill>
            </a:endParaRPr>
          </a:p>
        </p:txBody>
      </p:sp>
      <p:sp>
        <p:nvSpPr>
          <p:cNvPr id="6" name="TextBox 5">
            <a:extLst>
              <a:ext uri="{FF2B5EF4-FFF2-40B4-BE49-F238E27FC236}">
                <a16:creationId xmlns:a16="http://schemas.microsoft.com/office/drawing/2014/main" id="{17E216CD-59C9-F64E-9C90-44648179EB47}"/>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
        <p:nvSpPr>
          <p:cNvPr id="8" name="TextBox 7">
            <a:extLst>
              <a:ext uri="{FF2B5EF4-FFF2-40B4-BE49-F238E27FC236}">
                <a16:creationId xmlns:a16="http://schemas.microsoft.com/office/drawing/2014/main" id="{3AB48F45-FA3A-AD4E-843C-3D528F12CD0E}"/>
              </a:ext>
            </a:extLst>
          </p:cNvPr>
          <p:cNvSpPr txBox="1"/>
          <p:nvPr/>
        </p:nvSpPr>
        <p:spPr>
          <a:xfrm>
            <a:off x="2079834" y="1002072"/>
            <a:ext cx="4984330" cy="400110"/>
          </a:xfrm>
          <a:prstGeom prst="rect">
            <a:avLst/>
          </a:prstGeom>
          <a:noFill/>
        </p:spPr>
        <p:txBody>
          <a:bodyPr wrap="square" rtlCol="0">
            <a:spAutoFit/>
          </a:bodyPr>
          <a:lstStyle/>
          <a:p>
            <a:pPr algn="l"/>
            <a:r>
              <a:rPr lang="en-US" sz="2000" dirty="0">
                <a:solidFill>
                  <a:schemeClr val="bg1"/>
                </a:solidFill>
                <a:latin typeface="Cordia New" panose="020B0304020202020204" pitchFamily="34" charset="-34"/>
                <a:cs typeface="Cordia New" panose="020B0304020202020204" pitchFamily="34" charset="-34"/>
              </a:rPr>
              <a:t>Improvement provided by our algorithm relative to the baseline</a:t>
            </a:r>
          </a:p>
        </p:txBody>
      </p:sp>
      <p:pic>
        <p:nvPicPr>
          <p:cNvPr id="5" name="Picture 4">
            <a:extLst>
              <a:ext uri="{FF2B5EF4-FFF2-40B4-BE49-F238E27FC236}">
                <a16:creationId xmlns:a16="http://schemas.microsoft.com/office/drawing/2014/main" id="{25BE8F4B-26C4-9841-9F24-648416F463E8}"/>
              </a:ext>
            </a:extLst>
          </p:cNvPr>
          <p:cNvPicPr>
            <a:picLocks noChangeAspect="1"/>
          </p:cNvPicPr>
          <p:nvPr/>
        </p:nvPicPr>
        <p:blipFill>
          <a:blip r:embed="rId3"/>
          <a:stretch>
            <a:fillRect/>
          </a:stretch>
        </p:blipFill>
        <p:spPr>
          <a:xfrm>
            <a:off x="1438550" y="1439924"/>
            <a:ext cx="6007279" cy="3240964"/>
          </a:xfrm>
          <a:prstGeom prst="rect">
            <a:avLst/>
          </a:prstGeom>
        </p:spPr>
      </p:pic>
    </p:spTree>
    <p:extLst>
      <p:ext uri="{BB962C8B-B14F-4D97-AF65-F5344CB8AC3E}">
        <p14:creationId xmlns:p14="http://schemas.microsoft.com/office/powerpoint/2010/main" val="383508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5BB0E-414A-0849-9DAC-89E9A359B18D}"/>
              </a:ext>
            </a:extLst>
          </p:cNvPr>
          <p:cNvSpPr>
            <a:spLocks noGrp="1"/>
          </p:cNvSpPr>
          <p:nvPr>
            <p:ph type="title"/>
          </p:nvPr>
        </p:nvSpPr>
        <p:spPr>
          <a:xfrm>
            <a:off x="203134" y="1118178"/>
            <a:ext cx="7079619" cy="370388"/>
          </a:xfrm>
        </p:spPr>
        <p:txBody>
          <a:bodyPr/>
          <a:lstStyle/>
          <a:p>
            <a:r>
              <a:rPr lang="en-US" sz="2800" b="1" dirty="0">
                <a:solidFill>
                  <a:schemeClr val="bg1"/>
                </a:solidFill>
                <a:latin typeface="Cordia New" panose="020B0304020202020204" pitchFamily="34" charset="-34"/>
                <a:cs typeface="Cordia New" panose="020B0304020202020204" pitchFamily="34" charset="-34"/>
              </a:rPr>
              <a:t>Our Goals</a:t>
            </a:r>
          </a:p>
        </p:txBody>
      </p:sp>
      <p:sp>
        <p:nvSpPr>
          <p:cNvPr id="10" name="Google Shape;211;p33">
            <a:extLst>
              <a:ext uri="{FF2B5EF4-FFF2-40B4-BE49-F238E27FC236}">
                <a16:creationId xmlns:a16="http://schemas.microsoft.com/office/drawing/2014/main" id="{7F9B0F6B-9426-104E-B930-4B02F4A83F19}"/>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Picture Placeholder 4">
            <a:extLst>
              <a:ext uri="{FF2B5EF4-FFF2-40B4-BE49-F238E27FC236}">
                <a16:creationId xmlns:a16="http://schemas.microsoft.com/office/drawing/2014/main" id="{2E22D5C6-5C44-D14B-A22B-BFE91BDD111A}"/>
              </a:ext>
            </a:extLst>
          </p:cNvPr>
          <p:cNvPicPr>
            <a:picLocks noGrp="1" noChangeAspect="1"/>
          </p:cNvPicPr>
          <p:nvPr>
            <p:ph type="pic" idx="2"/>
          </p:nvPr>
        </p:nvPicPr>
        <p:blipFill>
          <a:blip r:embed="rId3"/>
          <a:srcRect l="14253" r="14253"/>
          <a:stretch>
            <a:fillRect/>
          </a:stretch>
        </p:blipFill>
        <p:spPr>
          <a:xfrm>
            <a:off x="4062676" y="212448"/>
            <a:ext cx="4144191" cy="3263900"/>
          </a:xfrm>
          <a:prstGeom prst="rect">
            <a:avLst/>
          </a:prstGeom>
          <a:effectLst>
            <a:outerShdw blurRad="50800" dist="50800" dir="5400000" algn="ctr" rotWithShape="0">
              <a:srgbClr val="000000"/>
            </a:outerShdw>
            <a:softEdge rad="571500"/>
          </a:effectLst>
        </p:spPr>
      </p:pic>
      <p:sp>
        <p:nvSpPr>
          <p:cNvPr id="7" name="Content Placeholder 2">
            <a:extLst>
              <a:ext uri="{FF2B5EF4-FFF2-40B4-BE49-F238E27FC236}">
                <a16:creationId xmlns:a16="http://schemas.microsoft.com/office/drawing/2014/main" id="{2B4CBB3C-31C3-B347-978B-713C5D62C196}"/>
              </a:ext>
            </a:extLst>
          </p:cNvPr>
          <p:cNvSpPr txBox="1">
            <a:spLocks/>
          </p:cNvSpPr>
          <p:nvPr/>
        </p:nvSpPr>
        <p:spPr>
          <a:xfrm>
            <a:off x="623808" y="3561614"/>
            <a:ext cx="7599364" cy="126755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0" indent="0" algn="ctr">
              <a:buFont typeface="Arial"/>
              <a:buNone/>
            </a:pPr>
            <a:r>
              <a:rPr lang="en-US" sz="2000" dirty="0">
                <a:solidFill>
                  <a:schemeClr val="bg1"/>
                </a:solidFill>
                <a:latin typeface="Cordia New" panose="020B0304020202020204" pitchFamily="34" charset="-34"/>
                <a:cs typeface="Cordia New" panose="020B0304020202020204" pitchFamily="34" charset="-34"/>
              </a:rPr>
              <a:t>By predicting proportion of media viewed for each title, our algorithm can more accurately guide airlines to select media that has high views. Ultimately this will lead to cutting cost by not investing in content that is not watched. </a:t>
            </a:r>
          </a:p>
        </p:txBody>
      </p:sp>
      <p:sp>
        <p:nvSpPr>
          <p:cNvPr id="8" name="TextBox 7">
            <a:extLst>
              <a:ext uri="{FF2B5EF4-FFF2-40B4-BE49-F238E27FC236}">
                <a16:creationId xmlns:a16="http://schemas.microsoft.com/office/drawing/2014/main" id="{1D626E1F-2963-C04C-9812-941F1F5C4F0D}"/>
              </a:ext>
            </a:extLst>
          </p:cNvPr>
          <p:cNvSpPr txBox="1">
            <a:spLocks noChangeAspect="1"/>
          </p:cNvSpPr>
          <p:nvPr/>
        </p:nvSpPr>
        <p:spPr>
          <a:xfrm>
            <a:off x="203134" y="1573832"/>
            <a:ext cx="3965815" cy="138499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Provide the best selection of in-flight media</a:t>
            </a:r>
          </a:p>
          <a:p>
            <a:pPr marL="3429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Optimize passenger experiences</a:t>
            </a:r>
          </a:p>
          <a:p>
            <a:pPr marL="3429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Minimize costs.</a:t>
            </a:r>
          </a:p>
          <a:p>
            <a:endParaRPr lang="en-US" sz="2400" dirty="0">
              <a:solidFill>
                <a:schemeClr val="bg1"/>
              </a:solidFill>
              <a:latin typeface="Cordia New" panose="020B0304020202020204" pitchFamily="34" charset="-34"/>
              <a:cs typeface="Cordia New" panose="020B0304020202020204" pitchFamily="34" charset="-34"/>
            </a:endParaRPr>
          </a:p>
        </p:txBody>
      </p:sp>
      <p:sp>
        <p:nvSpPr>
          <p:cNvPr id="3" name="Rectangle 2">
            <a:extLst>
              <a:ext uri="{FF2B5EF4-FFF2-40B4-BE49-F238E27FC236}">
                <a16:creationId xmlns:a16="http://schemas.microsoft.com/office/drawing/2014/main" id="{064187B2-B669-7F43-8D1B-FB7FDD861C1B}"/>
              </a:ext>
            </a:extLst>
          </p:cNvPr>
          <p:cNvSpPr/>
          <p:nvPr/>
        </p:nvSpPr>
        <p:spPr>
          <a:xfrm>
            <a:off x="1211689" y="233539"/>
            <a:ext cx="2357134" cy="707886"/>
          </a:xfrm>
          <a:prstGeom prst="rect">
            <a:avLst/>
          </a:prstGeom>
        </p:spPr>
        <p:txBody>
          <a:bodyPr wrap="square">
            <a:spAutoFit/>
          </a:bodyPr>
          <a:lstStyle/>
          <a:p>
            <a:r>
              <a:rPr lang="en-US" sz="4000" dirty="0">
                <a:solidFill>
                  <a:schemeClr val="bg1"/>
                </a:solidFill>
                <a:latin typeface="Cordia New" panose="020B0304020202020204" pitchFamily="34" charset="-34"/>
                <a:cs typeface="Cordia New" panose="020B0304020202020204" pitchFamily="34" charset="-34"/>
              </a:rPr>
              <a:t>Introduction</a:t>
            </a:r>
            <a:endParaRPr lang="en-US" sz="2800" dirty="0">
              <a:solidFill>
                <a:schemeClr val="bg1"/>
              </a:solidFill>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2705573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dissolve">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30</a:t>
            </a:fld>
            <a:endParaRPr dirty="0">
              <a:solidFill>
                <a:schemeClr val="bg1"/>
              </a:solidFill>
            </a:endParaRPr>
          </a:p>
        </p:txBody>
      </p:sp>
      <p:sp>
        <p:nvSpPr>
          <p:cNvPr id="7" name="TextBox 6">
            <a:extLst>
              <a:ext uri="{FF2B5EF4-FFF2-40B4-BE49-F238E27FC236}">
                <a16:creationId xmlns:a16="http://schemas.microsoft.com/office/drawing/2014/main" id="{3C13B197-E00F-9D4F-A2C0-E09B9C6CD3C8}"/>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
        <p:nvSpPr>
          <p:cNvPr id="4" name="TextBox 3">
            <a:extLst>
              <a:ext uri="{FF2B5EF4-FFF2-40B4-BE49-F238E27FC236}">
                <a16:creationId xmlns:a16="http://schemas.microsoft.com/office/drawing/2014/main" id="{7482A78A-09D6-AF45-AC1C-9A92B092A9DC}"/>
              </a:ext>
            </a:extLst>
          </p:cNvPr>
          <p:cNvSpPr txBox="1"/>
          <p:nvPr/>
        </p:nvSpPr>
        <p:spPr>
          <a:xfrm>
            <a:off x="169000" y="509859"/>
            <a:ext cx="8816837" cy="400110"/>
          </a:xfrm>
          <a:prstGeom prst="rect">
            <a:avLst/>
          </a:prstGeom>
          <a:noFill/>
        </p:spPr>
        <p:txBody>
          <a:bodyPr wrap="none" rtlCol="0">
            <a:spAutoFit/>
          </a:bodyPr>
          <a:lstStyle/>
          <a:p>
            <a:pPr algn="l"/>
            <a:r>
              <a:rPr lang="en-US" sz="2000" dirty="0">
                <a:solidFill>
                  <a:schemeClr val="bg1"/>
                </a:solidFill>
                <a:latin typeface="Cordia New" panose="020B0304020202020204" pitchFamily="34" charset="-34"/>
                <a:cs typeface="Cordia New" panose="020B0304020202020204" pitchFamily="34" charset="-34"/>
              </a:rPr>
              <a:t>Example: The media that would fall within the best 20% of current media load. (Using the same 200 new media list) </a:t>
            </a:r>
          </a:p>
        </p:txBody>
      </p:sp>
      <p:sp>
        <p:nvSpPr>
          <p:cNvPr id="11" name="TextBox 10">
            <a:extLst>
              <a:ext uri="{FF2B5EF4-FFF2-40B4-BE49-F238E27FC236}">
                <a16:creationId xmlns:a16="http://schemas.microsoft.com/office/drawing/2014/main" id="{8EE0711E-A827-4241-BD7C-F81482EB17D1}"/>
              </a:ext>
            </a:extLst>
          </p:cNvPr>
          <p:cNvSpPr txBox="1"/>
          <p:nvPr/>
        </p:nvSpPr>
        <p:spPr>
          <a:xfrm>
            <a:off x="277440" y="3840594"/>
            <a:ext cx="4169731" cy="584775"/>
          </a:xfrm>
          <a:prstGeom prst="rect">
            <a:avLst/>
          </a:prstGeom>
          <a:noFill/>
        </p:spPr>
        <p:txBody>
          <a:bodyPr wrap="non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The algorithm selected 29 media, their predicted Proportion Views</a:t>
            </a:r>
          </a:p>
          <a:p>
            <a:pPr algn="ctr"/>
            <a:r>
              <a:rPr lang="en-US" sz="1600" dirty="0">
                <a:solidFill>
                  <a:schemeClr val="bg1"/>
                </a:solidFill>
                <a:latin typeface="Cordia New" panose="020B0304020202020204" pitchFamily="34" charset="-34"/>
                <a:cs typeface="Cordia New" panose="020B0304020202020204" pitchFamily="34" charset="-34"/>
              </a:rPr>
              <a:t>are all above the 80</a:t>
            </a:r>
            <a:r>
              <a:rPr lang="en-US" sz="1600" baseline="30000" dirty="0">
                <a:solidFill>
                  <a:schemeClr val="bg1"/>
                </a:solidFill>
                <a:latin typeface="Cordia New" panose="020B0304020202020204" pitchFamily="34" charset="-34"/>
                <a:cs typeface="Cordia New" panose="020B0304020202020204" pitchFamily="34" charset="-34"/>
              </a:rPr>
              <a:t>th</a:t>
            </a:r>
            <a:r>
              <a:rPr lang="en-US" sz="1600" dirty="0">
                <a:solidFill>
                  <a:schemeClr val="bg1"/>
                </a:solidFill>
                <a:latin typeface="Cordia New" panose="020B0304020202020204" pitchFamily="34" charset="-34"/>
                <a:cs typeface="Cordia New" panose="020B0304020202020204" pitchFamily="34" charset="-34"/>
              </a:rPr>
              <a:t> percentile of the data</a:t>
            </a:r>
          </a:p>
        </p:txBody>
      </p:sp>
      <p:sp>
        <p:nvSpPr>
          <p:cNvPr id="13" name="TextBox 12">
            <a:extLst>
              <a:ext uri="{FF2B5EF4-FFF2-40B4-BE49-F238E27FC236}">
                <a16:creationId xmlns:a16="http://schemas.microsoft.com/office/drawing/2014/main" id="{2953C7DD-4066-2C44-AC5C-AF96AA19CA16}"/>
              </a:ext>
            </a:extLst>
          </p:cNvPr>
          <p:cNvSpPr txBox="1"/>
          <p:nvPr/>
        </p:nvSpPr>
        <p:spPr>
          <a:xfrm>
            <a:off x="4875182" y="3840595"/>
            <a:ext cx="3983783" cy="338554"/>
          </a:xfrm>
          <a:prstGeom prst="rect">
            <a:avLst/>
          </a:prstGeom>
          <a:noFill/>
        </p:spPr>
        <p:txBody>
          <a:bodyPr wrap="non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Correct Selection Rate to expect without and with our algorithm</a:t>
            </a:r>
          </a:p>
        </p:txBody>
      </p:sp>
      <p:pic>
        <p:nvPicPr>
          <p:cNvPr id="3" name="Picture 2">
            <a:extLst>
              <a:ext uri="{FF2B5EF4-FFF2-40B4-BE49-F238E27FC236}">
                <a16:creationId xmlns:a16="http://schemas.microsoft.com/office/drawing/2014/main" id="{30B476FE-7B9F-A34E-9B55-60957D4BA5A9}"/>
              </a:ext>
            </a:extLst>
          </p:cNvPr>
          <p:cNvPicPr>
            <a:picLocks noChangeAspect="1"/>
          </p:cNvPicPr>
          <p:nvPr/>
        </p:nvPicPr>
        <p:blipFill>
          <a:blip r:embed="rId3"/>
          <a:stretch>
            <a:fillRect/>
          </a:stretch>
        </p:blipFill>
        <p:spPr>
          <a:xfrm>
            <a:off x="70133" y="1254521"/>
            <a:ext cx="4584346" cy="2461964"/>
          </a:xfrm>
          <a:prstGeom prst="rect">
            <a:avLst/>
          </a:prstGeom>
        </p:spPr>
      </p:pic>
      <p:pic>
        <p:nvPicPr>
          <p:cNvPr id="12" name="Picture 11">
            <a:extLst>
              <a:ext uri="{FF2B5EF4-FFF2-40B4-BE49-F238E27FC236}">
                <a16:creationId xmlns:a16="http://schemas.microsoft.com/office/drawing/2014/main" id="{30785D6E-55B7-D34E-A902-C0D410604DB4}"/>
              </a:ext>
            </a:extLst>
          </p:cNvPr>
          <p:cNvPicPr>
            <a:picLocks noChangeAspect="1"/>
          </p:cNvPicPr>
          <p:nvPr/>
        </p:nvPicPr>
        <p:blipFill>
          <a:blip r:embed="rId4"/>
          <a:stretch>
            <a:fillRect/>
          </a:stretch>
        </p:blipFill>
        <p:spPr>
          <a:xfrm>
            <a:off x="4722896" y="1254521"/>
            <a:ext cx="4350972" cy="2461964"/>
          </a:xfrm>
          <a:prstGeom prst="rect">
            <a:avLst/>
          </a:prstGeom>
        </p:spPr>
      </p:pic>
    </p:spTree>
    <p:extLst>
      <p:ext uri="{BB962C8B-B14F-4D97-AF65-F5344CB8AC3E}">
        <p14:creationId xmlns:p14="http://schemas.microsoft.com/office/powerpoint/2010/main" val="400377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 name="Title 1">
            <a:extLst>
              <a:ext uri="{FF2B5EF4-FFF2-40B4-BE49-F238E27FC236}">
                <a16:creationId xmlns:a16="http://schemas.microsoft.com/office/drawing/2014/main" id="{94E39CC0-7E86-E942-9D77-8073C904A9A1}"/>
              </a:ext>
            </a:extLst>
          </p:cNvPr>
          <p:cNvSpPr>
            <a:spLocks noGrp="1"/>
          </p:cNvSpPr>
          <p:nvPr>
            <p:ph type="title"/>
          </p:nvPr>
        </p:nvSpPr>
        <p:spPr>
          <a:xfrm>
            <a:off x="3238392" y="278530"/>
            <a:ext cx="2667214" cy="685800"/>
          </a:xfrm>
        </p:spPr>
        <p:txBody>
          <a:bodyPr/>
          <a:lstStyle/>
          <a:p>
            <a:r>
              <a:rPr lang="en-US" sz="2800" dirty="0">
                <a:solidFill>
                  <a:schemeClr val="bg1"/>
                </a:solidFill>
                <a:latin typeface="Cordia New" panose="020B0304020202020204" pitchFamily="34" charset="-34"/>
                <a:cs typeface="Cordia New" panose="020B0304020202020204" pitchFamily="34" charset="-34"/>
              </a:rPr>
              <a:t>Scenario 3: Budget</a:t>
            </a: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31</a:t>
            </a:fld>
            <a:endParaRPr dirty="0">
              <a:solidFill>
                <a:schemeClr val="bg1"/>
              </a:solidFill>
            </a:endParaRPr>
          </a:p>
        </p:txBody>
      </p:sp>
      <p:sp>
        <p:nvSpPr>
          <p:cNvPr id="6" name="TextBox 5">
            <a:extLst>
              <a:ext uri="{FF2B5EF4-FFF2-40B4-BE49-F238E27FC236}">
                <a16:creationId xmlns:a16="http://schemas.microsoft.com/office/drawing/2014/main" id="{17E216CD-59C9-F64E-9C90-44648179EB47}"/>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
        <p:nvSpPr>
          <p:cNvPr id="8" name="TextBox 7">
            <a:extLst>
              <a:ext uri="{FF2B5EF4-FFF2-40B4-BE49-F238E27FC236}">
                <a16:creationId xmlns:a16="http://schemas.microsoft.com/office/drawing/2014/main" id="{3AB48F45-FA3A-AD4E-843C-3D528F12CD0E}"/>
              </a:ext>
            </a:extLst>
          </p:cNvPr>
          <p:cNvSpPr txBox="1"/>
          <p:nvPr/>
        </p:nvSpPr>
        <p:spPr>
          <a:xfrm>
            <a:off x="2117268" y="764275"/>
            <a:ext cx="4909461" cy="400110"/>
          </a:xfrm>
          <a:prstGeom prst="rect">
            <a:avLst/>
          </a:prstGeom>
          <a:noFill/>
        </p:spPr>
        <p:txBody>
          <a:bodyPr wrap="square" rtlCol="0">
            <a:spAutoFit/>
          </a:bodyPr>
          <a:lstStyle/>
          <a:p>
            <a:pPr algn="l"/>
            <a:r>
              <a:rPr lang="en-US" sz="2000" dirty="0">
                <a:solidFill>
                  <a:schemeClr val="bg1"/>
                </a:solidFill>
                <a:latin typeface="Cordia New" panose="020B0304020202020204" pitchFamily="34" charset="-34"/>
                <a:cs typeface="Cordia New" panose="020B0304020202020204" pitchFamily="34" charset="-34"/>
              </a:rPr>
              <a:t>Improvement provided by our algorithm relative to the baseline</a:t>
            </a:r>
          </a:p>
        </p:txBody>
      </p:sp>
      <p:pic>
        <p:nvPicPr>
          <p:cNvPr id="5" name="Picture 4">
            <a:extLst>
              <a:ext uri="{FF2B5EF4-FFF2-40B4-BE49-F238E27FC236}">
                <a16:creationId xmlns:a16="http://schemas.microsoft.com/office/drawing/2014/main" id="{95F1B63D-46E7-F749-83CB-A097898D98DC}"/>
              </a:ext>
            </a:extLst>
          </p:cNvPr>
          <p:cNvPicPr>
            <a:picLocks noChangeAspect="1"/>
          </p:cNvPicPr>
          <p:nvPr/>
        </p:nvPicPr>
        <p:blipFill>
          <a:blip r:embed="rId3"/>
          <a:stretch>
            <a:fillRect/>
          </a:stretch>
        </p:blipFill>
        <p:spPr>
          <a:xfrm>
            <a:off x="1450490" y="1299781"/>
            <a:ext cx="6243018" cy="3368146"/>
          </a:xfrm>
          <a:prstGeom prst="rect">
            <a:avLst/>
          </a:prstGeom>
        </p:spPr>
      </p:pic>
    </p:spTree>
    <p:extLst>
      <p:ext uri="{BB962C8B-B14F-4D97-AF65-F5344CB8AC3E}">
        <p14:creationId xmlns:p14="http://schemas.microsoft.com/office/powerpoint/2010/main" val="2409748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32</a:t>
            </a:fld>
            <a:endParaRPr dirty="0">
              <a:solidFill>
                <a:schemeClr val="bg1"/>
              </a:solidFill>
            </a:endParaRPr>
          </a:p>
        </p:txBody>
      </p:sp>
      <p:sp>
        <p:nvSpPr>
          <p:cNvPr id="7" name="TextBox 6">
            <a:extLst>
              <a:ext uri="{FF2B5EF4-FFF2-40B4-BE49-F238E27FC236}">
                <a16:creationId xmlns:a16="http://schemas.microsoft.com/office/drawing/2014/main" id="{3C13B197-E00F-9D4F-A2C0-E09B9C6CD3C8}"/>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
        <p:nvSpPr>
          <p:cNvPr id="4" name="TextBox 3">
            <a:extLst>
              <a:ext uri="{FF2B5EF4-FFF2-40B4-BE49-F238E27FC236}">
                <a16:creationId xmlns:a16="http://schemas.microsoft.com/office/drawing/2014/main" id="{7482A78A-09D6-AF45-AC1C-9A92B092A9DC}"/>
              </a:ext>
            </a:extLst>
          </p:cNvPr>
          <p:cNvSpPr txBox="1"/>
          <p:nvPr/>
        </p:nvSpPr>
        <p:spPr>
          <a:xfrm>
            <a:off x="258768" y="509859"/>
            <a:ext cx="6590266" cy="400110"/>
          </a:xfrm>
          <a:prstGeom prst="rect">
            <a:avLst/>
          </a:prstGeom>
          <a:noFill/>
        </p:spPr>
        <p:txBody>
          <a:bodyPr wrap="none" rtlCol="0">
            <a:spAutoFit/>
          </a:bodyPr>
          <a:lstStyle/>
          <a:p>
            <a:pPr algn="ctr"/>
            <a:r>
              <a:rPr lang="en-US" sz="2000" dirty="0">
                <a:solidFill>
                  <a:schemeClr val="bg1"/>
                </a:solidFill>
                <a:latin typeface="Cordia New" panose="020B0304020202020204" pitchFamily="34" charset="-34"/>
                <a:cs typeface="Cordia New" panose="020B0304020202020204" pitchFamily="34" charset="-34"/>
              </a:rPr>
              <a:t>Example: The best media for $300 (index money) using the same 200 new media list.</a:t>
            </a:r>
          </a:p>
        </p:txBody>
      </p:sp>
      <p:sp>
        <p:nvSpPr>
          <p:cNvPr id="11" name="TextBox 10">
            <a:extLst>
              <a:ext uri="{FF2B5EF4-FFF2-40B4-BE49-F238E27FC236}">
                <a16:creationId xmlns:a16="http://schemas.microsoft.com/office/drawing/2014/main" id="{8EE0711E-A827-4241-BD7C-F81482EB17D1}"/>
              </a:ext>
            </a:extLst>
          </p:cNvPr>
          <p:cNvSpPr txBox="1"/>
          <p:nvPr/>
        </p:nvSpPr>
        <p:spPr>
          <a:xfrm>
            <a:off x="746318" y="3840594"/>
            <a:ext cx="3231975" cy="584775"/>
          </a:xfrm>
          <a:prstGeom prst="rect">
            <a:avLst/>
          </a:prstGeom>
          <a:noFill/>
        </p:spPr>
        <p:txBody>
          <a:bodyPr wrap="non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The algorithm selected 69 media with the highest</a:t>
            </a:r>
          </a:p>
          <a:p>
            <a:pPr algn="ctr"/>
            <a:r>
              <a:rPr lang="en-US" sz="1600" dirty="0">
                <a:solidFill>
                  <a:schemeClr val="bg1"/>
                </a:solidFill>
                <a:latin typeface="Cordia New" panose="020B0304020202020204" pitchFamily="34" charset="-34"/>
                <a:cs typeface="Cordia New" panose="020B0304020202020204" pitchFamily="34" charset="-34"/>
              </a:rPr>
              <a:t>predicted Proportion Views within the $300 budget</a:t>
            </a:r>
          </a:p>
        </p:txBody>
      </p:sp>
      <p:sp>
        <p:nvSpPr>
          <p:cNvPr id="13" name="TextBox 12">
            <a:extLst>
              <a:ext uri="{FF2B5EF4-FFF2-40B4-BE49-F238E27FC236}">
                <a16:creationId xmlns:a16="http://schemas.microsoft.com/office/drawing/2014/main" id="{2953C7DD-4066-2C44-AC5C-AF96AA19CA16}"/>
              </a:ext>
            </a:extLst>
          </p:cNvPr>
          <p:cNvSpPr txBox="1"/>
          <p:nvPr/>
        </p:nvSpPr>
        <p:spPr>
          <a:xfrm>
            <a:off x="4875182" y="3840595"/>
            <a:ext cx="3983783" cy="338554"/>
          </a:xfrm>
          <a:prstGeom prst="rect">
            <a:avLst/>
          </a:prstGeom>
          <a:noFill/>
        </p:spPr>
        <p:txBody>
          <a:bodyPr wrap="non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Correct Selection Rate to expect without and with our algorithm</a:t>
            </a:r>
          </a:p>
        </p:txBody>
      </p:sp>
      <p:pic>
        <p:nvPicPr>
          <p:cNvPr id="5" name="Picture 4">
            <a:extLst>
              <a:ext uri="{FF2B5EF4-FFF2-40B4-BE49-F238E27FC236}">
                <a16:creationId xmlns:a16="http://schemas.microsoft.com/office/drawing/2014/main" id="{5E28FD8D-7AB0-7649-BA6F-490433EF691E}"/>
              </a:ext>
            </a:extLst>
          </p:cNvPr>
          <p:cNvPicPr>
            <a:picLocks noChangeAspect="1"/>
          </p:cNvPicPr>
          <p:nvPr/>
        </p:nvPicPr>
        <p:blipFill>
          <a:blip r:embed="rId3"/>
          <a:stretch>
            <a:fillRect/>
          </a:stretch>
        </p:blipFill>
        <p:spPr>
          <a:xfrm>
            <a:off x="70133" y="1254521"/>
            <a:ext cx="4568796" cy="2464893"/>
          </a:xfrm>
          <a:prstGeom prst="rect">
            <a:avLst/>
          </a:prstGeom>
        </p:spPr>
      </p:pic>
      <p:pic>
        <p:nvPicPr>
          <p:cNvPr id="3" name="Picture 2">
            <a:extLst>
              <a:ext uri="{FF2B5EF4-FFF2-40B4-BE49-F238E27FC236}">
                <a16:creationId xmlns:a16="http://schemas.microsoft.com/office/drawing/2014/main" id="{26A1C0B4-D9D4-C848-A6E3-0548DD39A8D3}"/>
              </a:ext>
            </a:extLst>
          </p:cNvPr>
          <p:cNvPicPr>
            <a:picLocks noChangeAspect="1"/>
          </p:cNvPicPr>
          <p:nvPr/>
        </p:nvPicPr>
        <p:blipFill>
          <a:blip r:embed="rId4"/>
          <a:stretch>
            <a:fillRect/>
          </a:stretch>
        </p:blipFill>
        <p:spPr>
          <a:xfrm>
            <a:off x="4674965" y="1254521"/>
            <a:ext cx="4384216" cy="2464893"/>
          </a:xfrm>
          <a:prstGeom prst="rect">
            <a:avLst/>
          </a:prstGeom>
        </p:spPr>
      </p:pic>
    </p:spTree>
    <p:extLst>
      <p:ext uri="{BB962C8B-B14F-4D97-AF65-F5344CB8AC3E}">
        <p14:creationId xmlns:p14="http://schemas.microsoft.com/office/powerpoint/2010/main" val="2822338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D9662-0EA2-9A41-A2AC-398C614CABD6}"/>
              </a:ext>
            </a:extLst>
          </p:cNvPr>
          <p:cNvSpPr>
            <a:spLocks noGrp="1"/>
          </p:cNvSpPr>
          <p:nvPr>
            <p:ph type="title"/>
          </p:nvPr>
        </p:nvSpPr>
        <p:spPr>
          <a:xfrm>
            <a:off x="3113048" y="86791"/>
            <a:ext cx="2917904" cy="685800"/>
          </a:xfrm>
        </p:spPr>
        <p:txBody>
          <a:bodyPr/>
          <a:lstStyle/>
          <a:p>
            <a:r>
              <a:rPr lang="en-US" sz="4000" dirty="0">
                <a:solidFill>
                  <a:schemeClr val="bg1"/>
                </a:solidFill>
                <a:latin typeface="Cordia New" panose="020B0304020202020204" pitchFamily="34" charset="-34"/>
                <a:cs typeface="Cordia New" panose="020B0304020202020204" pitchFamily="34" charset="-34"/>
              </a:rPr>
              <a:t>Next steps</a:t>
            </a:r>
          </a:p>
        </p:txBody>
      </p:sp>
      <p:sp>
        <p:nvSpPr>
          <p:cNvPr id="10" name="Google Shape;211;p33">
            <a:extLst>
              <a:ext uri="{FF2B5EF4-FFF2-40B4-BE49-F238E27FC236}">
                <a16:creationId xmlns:a16="http://schemas.microsoft.com/office/drawing/2014/main" id="{6689309D-CA07-214F-AECA-B847CBF8F6C9}"/>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33</a:t>
            </a:fld>
            <a:endParaRPr dirty="0">
              <a:solidFill>
                <a:schemeClr val="bg1"/>
              </a:solidFill>
            </a:endParaRPr>
          </a:p>
        </p:txBody>
      </p:sp>
      <p:sp>
        <p:nvSpPr>
          <p:cNvPr id="3" name="Content Placeholder 2">
            <a:extLst>
              <a:ext uri="{FF2B5EF4-FFF2-40B4-BE49-F238E27FC236}">
                <a16:creationId xmlns:a16="http://schemas.microsoft.com/office/drawing/2014/main" id="{37268BA7-BB4D-454B-ACE9-F0A3935F103C}"/>
              </a:ext>
            </a:extLst>
          </p:cNvPr>
          <p:cNvSpPr>
            <a:spLocks noGrp="1"/>
          </p:cNvSpPr>
          <p:nvPr>
            <p:ph type="body" idx="1"/>
          </p:nvPr>
        </p:nvSpPr>
        <p:spPr>
          <a:xfrm>
            <a:off x="474560" y="1096751"/>
            <a:ext cx="5556391" cy="2761817"/>
          </a:xfrm>
        </p:spPr>
        <p:txBody>
          <a:bodyPr/>
          <a:lstStyle/>
          <a:p>
            <a:pPr marL="228600" indent="0"/>
            <a:r>
              <a:rPr lang="en-US" sz="2400" dirty="0">
                <a:solidFill>
                  <a:schemeClr val="bg1"/>
                </a:solidFill>
                <a:latin typeface="Cordia New" panose="020B0304020202020204" pitchFamily="34" charset="-34"/>
                <a:cs typeface="Cordia New" panose="020B0304020202020204" pitchFamily="34" charset="-34"/>
              </a:rPr>
              <a:t>1) Cost-Benefit and Return on Investment (ROI) Analysis:</a:t>
            </a:r>
          </a:p>
          <a:p>
            <a:pPr marL="228600" indent="0"/>
            <a:r>
              <a:rPr lang="en-US" sz="2000" dirty="0">
                <a:solidFill>
                  <a:schemeClr val="bg1"/>
                </a:solidFill>
                <a:latin typeface="Cordia New" panose="020B0304020202020204" pitchFamily="34" charset="-34"/>
                <a:cs typeface="Cordia New" panose="020B0304020202020204" pitchFamily="34" charset="-34"/>
              </a:rPr>
              <a:t> Put a money value for each Media View:</a:t>
            </a:r>
          </a:p>
          <a:p>
            <a:pPr marL="5715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‘A Star is Born’  </a:t>
            </a:r>
            <a:r>
              <a:rPr lang="en-US" sz="1400" dirty="0">
                <a:solidFill>
                  <a:schemeClr val="bg1"/>
                </a:solidFill>
                <a:latin typeface="Cordia New" panose="020B0304020202020204" pitchFamily="34" charset="-34"/>
                <a:cs typeface="Cordia New" panose="020B0304020202020204" pitchFamily="34" charset="-34"/>
                <a:sym typeface="Wingdings" pitchFamily="2" charset="2"/>
              </a:rPr>
              <a:t> </a:t>
            </a:r>
            <a:r>
              <a:rPr lang="en-US" sz="2000" dirty="0">
                <a:solidFill>
                  <a:schemeClr val="bg1"/>
                </a:solidFill>
                <a:latin typeface="Cordia New" panose="020B0304020202020204" pitchFamily="34" charset="-34"/>
                <a:cs typeface="Cordia New" panose="020B0304020202020204" pitchFamily="34" charset="-34"/>
                <a:sym typeface="Wingdings" pitchFamily="2" charset="2"/>
              </a:rPr>
              <a:t>$2/view </a:t>
            </a:r>
          </a:p>
          <a:p>
            <a:pPr marL="5715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‘Fat Buddies’  </a:t>
            </a:r>
            <a:r>
              <a:rPr lang="en-US" sz="1400" dirty="0">
                <a:solidFill>
                  <a:schemeClr val="bg1"/>
                </a:solidFill>
                <a:latin typeface="Cordia New" panose="020B0304020202020204" pitchFamily="34" charset="-34"/>
                <a:cs typeface="Cordia New" panose="020B0304020202020204" pitchFamily="34" charset="-34"/>
                <a:sym typeface="Wingdings" pitchFamily="2" charset="2"/>
              </a:rPr>
              <a:t></a:t>
            </a:r>
            <a:r>
              <a:rPr lang="en-US" sz="2000" dirty="0">
                <a:solidFill>
                  <a:schemeClr val="bg1"/>
                </a:solidFill>
                <a:latin typeface="Cordia New" panose="020B0304020202020204" pitchFamily="34" charset="-34"/>
                <a:cs typeface="Cordia New" panose="020B0304020202020204" pitchFamily="34" charset="-34"/>
                <a:sym typeface="Wingdings" pitchFamily="2" charset="2"/>
              </a:rPr>
              <a:t> $0.1/view </a:t>
            </a:r>
            <a:endParaRPr lang="en-US" sz="2000" dirty="0">
              <a:solidFill>
                <a:schemeClr val="bg1"/>
              </a:solidFill>
              <a:latin typeface="Cordia New" panose="020B0304020202020204" pitchFamily="34" charset="-34"/>
              <a:cs typeface="Cordia New" panose="020B0304020202020204" pitchFamily="34" charset="-34"/>
            </a:endParaRPr>
          </a:p>
          <a:p>
            <a:pPr marL="5715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This information associated with the real price of each media could provide the actual cost of a media for the Airline. (Maybe select movies of quality that minimize that cost) </a:t>
            </a:r>
            <a:endParaRPr lang="en-US" sz="1800" dirty="0">
              <a:solidFill>
                <a:schemeClr val="bg1"/>
              </a:solidFill>
              <a:latin typeface="Cordia New" panose="020B0304020202020204" pitchFamily="34" charset="-34"/>
              <a:cs typeface="Cordia New" panose="020B0304020202020204" pitchFamily="34" charset="-34"/>
            </a:endParaRPr>
          </a:p>
        </p:txBody>
      </p:sp>
      <p:pic>
        <p:nvPicPr>
          <p:cNvPr id="6" name="Picture 5">
            <a:extLst>
              <a:ext uri="{FF2B5EF4-FFF2-40B4-BE49-F238E27FC236}">
                <a16:creationId xmlns:a16="http://schemas.microsoft.com/office/drawing/2014/main" id="{703355DA-3282-FD4F-89FC-C8C3C7B85360}"/>
              </a:ext>
            </a:extLst>
          </p:cNvPr>
          <p:cNvPicPr>
            <a:picLocks noChangeAspect="1"/>
          </p:cNvPicPr>
          <p:nvPr/>
        </p:nvPicPr>
        <p:blipFill>
          <a:blip r:embed="rId3"/>
          <a:stretch>
            <a:fillRect/>
          </a:stretch>
        </p:blipFill>
        <p:spPr>
          <a:xfrm>
            <a:off x="6430754" y="1377331"/>
            <a:ext cx="2388836" cy="2388836"/>
          </a:xfrm>
          <a:prstGeom prst="rect">
            <a:avLst/>
          </a:prstGeom>
        </p:spPr>
      </p:pic>
    </p:spTree>
    <p:extLst>
      <p:ext uri="{BB962C8B-B14F-4D97-AF65-F5344CB8AC3E}">
        <p14:creationId xmlns:p14="http://schemas.microsoft.com/office/powerpoint/2010/main" val="44758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childTnLst>
                          </p:cTn>
                        </p:par>
                        <p:par>
                          <p:cTn id="22" fill="hold">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D9662-0EA2-9A41-A2AC-398C614CABD6}"/>
              </a:ext>
            </a:extLst>
          </p:cNvPr>
          <p:cNvSpPr>
            <a:spLocks noGrp="1"/>
          </p:cNvSpPr>
          <p:nvPr>
            <p:ph type="title"/>
          </p:nvPr>
        </p:nvSpPr>
        <p:spPr>
          <a:xfrm>
            <a:off x="112392" y="85699"/>
            <a:ext cx="865014" cy="338555"/>
          </a:xfrm>
        </p:spPr>
        <p:txBody>
          <a:bodyPr/>
          <a:lstStyle/>
          <a:p>
            <a:r>
              <a:rPr lang="en-US" sz="1600" dirty="0">
                <a:solidFill>
                  <a:schemeClr val="bg1"/>
                </a:solidFill>
                <a:latin typeface="Cordia New" panose="020B0304020202020204" pitchFamily="34" charset="-34"/>
                <a:cs typeface="Cordia New" panose="020B0304020202020204" pitchFamily="34" charset="-34"/>
              </a:rPr>
              <a:t>Next steps</a:t>
            </a:r>
          </a:p>
        </p:txBody>
      </p:sp>
      <p:sp>
        <p:nvSpPr>
          <p:cNvPr id="10" name="Google Shape;211;p33">
            <a:extLst>
              <a:ext uri="{FF2B5EF4-FFF2-40B4-BE49-F238E27FC236}">
                <a16:creationId xmlns:a16="http://schemas.microsoft.com/office/drawing/2014/main" id="{6689309D-CA07-214F-AECA-B847CBF8F6C9}"/>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34</a:t>
            </a:fld>
            <a:endParaRPr dirty="0">
              <a:solidFill>
                <a:schemeClr val="bg1"/>
              </a:solidFill>
            </a:endParaRPr>
          </a:p>
        </p:txBody>
      </p:sp>
      <p:sp>
        <p:nvSpPr>
          <p:cNvPr id="3" name="Content Placeholder 2">
            <a:extLst>
              <a:ext uri="{FF2B5EF4-FFF2-40B4-BE49-F238E27FC236}">
                <a16:creationId xmlns:a16="http://schemas.microsoft.com/office/drawing/2014/main" id="{37268BA7-BB4D-454B-ACE9-F0A3935F103C}"/>
              </a:ext>
            </a:extLst>
          </p:cNvPr>
          <p:cNvSpPr>
            <a:spLocks noGrp="1"/>
          </p:cNvSpPr>
          <p:nvPr>
            <p:ph type="body" idx="1"/>
          </p:nvPr>
        </p:nvSpPr>
        <p:spPr>
          <a:xfrm>
            <a:off x="435622" y="601770"/>
            <a:ext cx="5995131" cy="3708974"/>
          </a:xfrm>
        </p:spPr>
        <p:txBody>
          <a:bodyPr/>
          <a:lstStyle/>
          <a:p>
            <a:pPr marL="228600" indent="0"/>
            <a:r>
              <a:rPr lang="en-US" sz="2400" dirty="0">
                <a:solidFill>
                  <a:schemeClr val="bg1"/>
                </a:solidFill>
                <a:latin typeface="Cordia New" panose="020B0304020202020204" pitchFamily="34" charset="-34"/>
                <a:cs typeface="Cordia New" panose="020B0304020202020204" pitchFamily="34" charset="-34"/>
              </a:rPr>
              <a:t>2) Load different media on different Flight Routes</a:t>
            </a:r>
          </a:p>
          <a:p>
            <a:pPr marL="5715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Predictions would be more accurate</a:t>
            </a:r>
          </a:p>
          <a:p>
            <a:pPr marL="5715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Recommendations would be more relevant</a:t>
            </a:r>
          </a:p>
          <a:p>
            <a:pPr marL="228600" indent="0"/>
            <a:endParaRPr lang="en-US" sz="2400" dirty="0">
              <a:solidFill>
                <a:schemeClr val="bg1"/>
              </a:solidFill>
              <a:latin typeface="Cordia New" panose="020B0304020202020204" pitchFamily="34" charset="-34"/>
              <a:cs typeface="Cordia New" panose="020B0304020202020204" pitchFamily="34" charset="-34"/>
            </a:endParaRPr>
          </a:p>
          <a:p>
            <a:pPr marL="228600" indent="0"/>
            <a:r>
              <a:rPr lang="en-US" sz="2400" dirty="0">
                <a:solidFill>
                  <a:schemeClr val="bg1"/>
                </a:solidFill>
                <a:latin typeface="Cordia New" panose="020B0304020202020204" pitchFamily="34" charset="-34"/>
                <a:cs typeface="Cordia New" panose="020B0304020202020204" pitchFamily="34" charset="-34"/>
              </a:rPr>
              <a:t>3) Load media depending on seasons or days of the week</a:t>
            </a:r>
          </a:p>
          <a:p>
            <a:pPr marL="5715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Business travelers and Leisure travelers have different taste and needs</a:t>
            </a:r>
          </a:p>
          <a:p>
            <a:pPr marL="5715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Automate the media to turn on and off on airplanes (Hardware and Software updates)</a:t>
            </a:r>
          </a:p>
          <a:p>
            <a:pPr marL="571500" indent="-342900">
              <a:buFont typeface="Arial" panose="020B0604020202020204" pitchFamily="34" charset="0"/>
              <a:buChar char="•"/>
            </a:pPr>
            <a:endParaRPr lang="en-US" sz="2400" dirty="0">
              <a:solidFill>
                <a:schemeClr val="bg1"/>
              </a:solidFill>
              <a:latin typeface="Cordia New" panose="020B0304020202020204" pitchFamily="34" charset="-34"/>
              <a:cs typeface="Cordia New" panose="020B0304020202020204" pitchFamily="34" charset="-34"/>
            </a:endParaRPr>
          </a:p>
          <a:p>
            <a:pPr marL="228600" indent="0"/>
            <a:endParaRPr lang="en-US" sz="1800" dirty="0">
              <a:solidFill>
                <a:schemeClr val="bg1"/>
              </a:solidFill>
              <a:latin typeface="Cordia New" panose="020B0304020202020204" pitchFamily="34" charset="-34"/>
              <a:cs typeface="Cordia New" panose="020B0304020202020204" pitchFamily="34" charset="-34"/>
            </a:endParaRPr>
          </a:p>
        </p:txBody>
      </p:sp>
      <p:pic>
        <p:nvPicPr>
          <p:cNvPr id="6" name="Picture 5">
            <a:extLst>
              <a:ext uri="{FF2B5EF4-FFF2-40B4-BE49-F238E27FC236}">
                <a16:creationId xmlns:a16="http://schemas.microsoft.com/office/drawing/2014/main" id="{703355DA-3282-FD4F-89FC-C8C3C7B85360}"/>
              </a:ext>
            </a:extLst>
          </p:cNvPr>
          <p:cNvPicPr>
            <a:picLocks noChangeAspect="1"/>
          </p:cNvPicPr>
          <p:nvPr/>
        </p:nvPicPr>
        <p:blipFill>
          <a:blip r:embed="rId3"/>
          <a:stretch>
            <a:fillRect/>
          </a:stretch>
        </p:blipFill>
        <p:spPr>
          <a:xfrm>
            <a:off x="6430754" y="1377331"/>
            <a:ext cx="2388836" cy="2388836"/>
          </a:xfrm>
          <a:prstGeom prst="rect">
            <a:avLst/>
          </a:prstGeom>
        </p:spPr>
      </p:pic>
    </p:spTree>
    <p:extLst>
      <p:ext uri="{BB962C8B-B14F-4D97-AF65-F5344CB8AC3E}">
        <p14:creationId xmlns:p14="http://schemas.microsoft.com/office/powerpoint/2010/main" val="191256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dissolv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D9662-0EA2-9A41-A2AC-398C614CABD6}"/>
              </a:ext>
            </a:extLst>
          </p:cNvPr>
          <p:cNvSpPr>
            <a:spLocks noGrp="1"/>
          </p:cNvSpPr>
          <p:nvPr>
            <p:ph type="title"/>
          </p:nvPr>
        </p:nvSpPr>
        <p:spPr>
          <a:xfrm>
            <a:off x="112392" y="85699"/>
            <a:ext cx="865014" cy="338555"/>
          </a:xfrm>
        </p:spPr>
        <p:txBody>
          <a:bodyPr/>
          <a:lstStyle/>
          <a:p>
            <a:r>
              <a:rPr lang="en-US" sz="1600" dirty="0">
                <a:solidFill>
                  <a:schemeClr val="bg1"/>
                </a:solidFill>
                <a:latin typeface="Cordia New" panose="020B0304020202020204" pitchFamily="34" charset="-34"/>
                <a:cs typeface="Cordia New" panose="020B0304020202020204" pitchFamily="34" charset="-34"/>
              </a:rPr>
              <a:t>Next steps</a:t>
            </a:r>
          </a:p>
        </p:txBody>
      </p:sp>
      <p:sp>
        <p:nvSpPr>
          <p:cNvPr id="10" name="Google Shape;211;p33">
            <a:extLst>
              <a:ext uri="{FF2B5EF4-FFF2-40B4-BE49-F238E27FC236}">
                <a16:creationId xmlns:a16="http://schemas.microsoft.com/office/drawing/2014/main" id="{6689309D-CA07-214F-AECA-B847CBF8F6C9}"/>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35</a:t>
            </a:fld>
            <a:endParaRPr dirty="0">
              <a:solidFill>
                <a:schemeClr val="bg1"/>
              </a:solidFill>
            </a:endParaRPr>
          </a:p>
        </p:txBody>
      </p:sp>
      <p:sp>
        <p:nvSpPr>
          <p:cNvPr id="3" name="Content Placeholder 2">
            <a:extLst>
              <a:ext uri="{FF2B5EF4-FFF2-40B4-BE49-F238E27FC236}">
                <a16:creationId xmlns:a16="http://schemas.microsoft.com/office/drawing/2014/main" id="{37268BA7-BB4D-454B-ACE9-F0A3935F103C}"/>
              </a:ext>
            </a:extLst>
          </p:cNvPr>
          <p:cNvSpPr>
            <a:spLocks noGrp="1"/>
          </p:cNvSpPr>
          <p:nvPr>
            <p:ph type="body" idx="1"/>
          </p:nvPr>
        </p:nvSpPr>
        <p:spPr>
          <a:xfrm>
            <a:off x="435623" y="395172"/>
            <a:ext cx="5108554" cy="1509852"/>
          </a:xfrm>
        </p:spPr>
        <p:txBody>
          <a:bodyPr/>
          <a:lstStyle/>
          <a:p>
            <a:pPr marL="228600" indent="0"/>
            <a:r>
              <a:rPr lang="en-US" sz="2400" dirty="0">
                <a:solidFill>
                  <a:schemeClr val="bg1"/>
                </a:solidFill>
                <a:latin typeface="Cordia New" panose="020B0304020202020204" pitchFamily="34" charset="-34"/>
                <a:cs typeface="Cordia New" panose="020B0304020202020204" pitchFamily="34" charset="-34"/>
              </a:rPr>
              <a:t>4) Data Augmentation</a:t>
            </a:r>
          </a:p>
          <a:p>
            <a:pPr marL="514350" indent="-28575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Creating an A-List Directors variable</a:t>
            </a:r>
          </a:p>
          <a:p>
            <a:pPr marL="514350" indent="-28575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Looking into Proportion Usage</a:t>
            </a:r>
          </a:p>
          <a:p>
            <a:pPr marL="514350" indent="-285750">
              <a:buFont typeface="Arial" panose="020B0604020202020204" pitchFamily="34" charset="0"/>
              <a:buChar char="•"/>
            </a:pPr>
            <a:endParaRPr lang="en-US" sz="2000" dirty="0">
              <a:solidFill>
                <a:schemeClr val="bg1"/>
              </a:solidFill>
              <a:latin typeface="Cordia New" panose="020B0304020202020204" pitchFamily="34" charset="-34"/>
              <a:cs typeface="Cordia New" panose="020B0304020202020204" pitchFamily="34" charset="-34"/>
            </a:endParaRPr>
          </a:p>
        </p:txBody>
      </p:sp>
      <p:pic>
        <p:nvPicPr>
          <p:cNvPr id="6" name="Picture 5">
            <a:extLst>
              <a:ext uri="{FF2B5EF4-FFF2-40B4-BE49-F238E27FC236}">
                <a16:creationId xmlns:a16="http://schemas.microsoft.com/office/drawing/2014/main" id="{703355DA-3282-FD4F-89FC-C8C3C7B85360}"/>
              </a:ext>
            </a:extLst>
          </p:cNvPr>
          <p:cNvPicPr>
            <a:picLocks noChangeAspect="1"/>
          </p:cNvPicPr>
          <p:nvPr/>
        </p:nvPicPr>
        <p:blipFill>
          <a:blip r:embed="rId3"/>
          <a:stretch>
            <a:fillRect/>
          </a:stretch>
        </p:blipFill>
        <p:spPr>
          <a:xfrm>
            <a:off x="6430754" y="1377331"/>
            <a:ext cx="2388836" cy="2388836"/>
          </a:xfrm>
          <a:prstGeom prst="rect">
            <a:avLst/>
          </a:prstGeom>
        </p:spPr>
      </p:pic>
      <p:pic>
        <p:nvPicPr>
          <p:cNvPr id="5" name="Picture 4">
            <a:extLst>
              <a:ext uri="{FF2B5EF4-FFF2-40B4-BE49-F238E27FC236}">
                <a16:creationId xmlns:a16="http://schemas.microsoft.com/office/drawing/2014/main" id="{63D1DC3D-63D4-AD41-BC24-E1A5CB3BE7E5}"/>
              </a:ext>
            </a:extLst>
          </p:cNvPr>
          <p:cNvPicPr>
            <a:picLocks noChangeAspect="1"/>
          </p:cNvPicPr>
          <p:nvPr/>
        </p:nvPicPr>
        <p:blipFill>
          <a:blip r:embed="rId4"/>
          <a:stretch>
            <a:fillRect/>
          </a:stretch>
        </p:blipFill>
        <p:spPr>
          <a:xfrm>
            <a:off x="521385" y="1905024"/>
            <a:ext cx="4797697" cy="2576541"/>
          </a:xfrm>
          <a:prstGeom prst="rect">
            <a:avLst/>
          </a:prstGeom>
        </p:spPr>
      </p:pic>
    </p:spTree>
    <p:extLst>
      <p:ext uri="{BB962C8B-B14F-4D97-AF65-F5344CB8AC3E}">
        <p14:creationId xmlns:p14="http://schemas.microsoft.com/office/powerpoint/2010/main" val="152570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3"/>
          <p:cNvSpPr txBox="1">
            <a:spLocks noGrp="1"/>
          </p:cNvSpPr>
          <p:nvPr>
            <p:ph type="ctrTitle"/>
          </p:nvPr>
        </p:nvSpPr>
        <p:spPr>
          <a:xfrm>
            <a:off x="1143000" y="3928278"/>
            <a:ext cx="6858000" cy="47312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1800"/>
              <a:buFont typeface="Arial"/>
              <a:buNone/>
            </a:pPr>
            <a:r>
              <a:rPr lang="en" sz="5400" dirty="0">
                <a:latin typeface="Cordia New" panose="020B0304020202020204" pitchFamily="34" charset="-34"/>
                <a:cs typeface="Cordia New" panose="020B0304020202020204" pitchFamily="34" charset="-34"/>
              </a:rPr>
              <a:t>Thank You</a:t>
            </a:r>
            <a:endParaRPr sz="5400" dirty="0">
              <a:latin typeface="Cordia New" panose="020B0304020202020204" pitchFamily="34" charset="-34"/>
              <a:cs typeface="Cordia New" panose="020B0304020202020204" pitchFamily="34" charset="-34"/>
            </a:endParaRPr>
          </a:p>
        </p:txBody>
      </p:sp>
      <p:sp>
        <p:nvSpPr>
          <p:cNvPr id="2" name="TextBox 1">
            <a:extLst>
              <a:ext uri="{FF2B5EF4-FFF2-40B4-BE49-F238E27FC236}">
                <a16:creationId xmlns:a16="http://schemas.microsoft.com/office/drawing/2014/main" id="{3A001BA2-D8D6-714F-B37D-ABC75D2E9812}"/>
              </a:ext>
            </a:extLst>
          </p:cNvPr>
          <p:cNvSpPr txBox="1"/>
          <p:nvPr/>
        </p:nvSpPr>
        <p:spPr>
          <a:xfrm>
            <a:off x="205991" y="432079"/>
            <a:ext cx="8732017" cy="1446550"/>
          </a:xfrm>
          <a:prstGeom prst="rect">
            <a:avLst/>
          </a:prstGeom>
          <a:noFill/>
        </p:spPr>
        <p:txBody>
          <a:bodyPr wrap="square" rtlCol="0">
            <a:spAutoFit/>
          </a:bodyPr>
          <a:lstStyle/>
          <a:p>
            <a:pPr algn="ctr"/>
            <a:r>
              <a:rPr lang="en-US" sz="2400" b="1" i="1" dirty="0">
                <a:solidFill>
                  <a:schemeClr val="bg1"/>
                </a:solidFill>
                <a:latin typeface="Cordia New" panose="020B0304020202020204" pitchFamily="34" charset="-34"/>
                <a:cs typeface="Cordia New" panose="020B0304020202020204" pitchFamily="34" charset="-34"/>
              </a:rPr>
              <a:t>‘Imagine a world without rules and controls, without borders or boundaries,  without movies loaded on planes that make airlines waste millions of dollars, a world where anything is possible. Where we go from there, is a choice I leave to you’ </a:t>
            </a:r>
            <a:r>
              <a:rPr lang="en-US" sz="2400" dirty="0">
                <a:solidFill>
                  <a:schemeClr val="bg1"/>
                </a:solidFill>
                <a:latin typeface="Cordia New" panose="020B0304020202020204" pitchFamily="34" charset="-34"/>
                <a:cs typeface="Cordia New" panose="020B0304020202020204" pitchFamily="34" charset="-34"/>
              </a:rPr>
              <a:t>– </a:t>
            </a:r>
            <a:r>
              <a:rPr lang="en-US" sz="2400" b="1" dirty="0">
                <a:solidFill>
                  <a:schemeClr val="bg1"/>
                </a:solidFill>
                <a:latin typeface="Cordia New" panose="020B0304020202020204" pitchFamily="34" charset="-34"/>
                <a:cs typeface="Cordia New" panose="020B0304020202020204" pitchFamily="34" charset="-34"/>
              </a:rPr>
              <a:t>Neo’s final speech, The Matrix</a:t>
            </a:r>
          </a:p>
          <a:p>
            <a:pPr algn="l"/>
            <a:endParaRPr lang="en-US" sz="1600" dirty="0">
              <a:solidFill>
                <a:schemeClr val="bg1"/>
              </a:solidFill>
              <a:latin typeface="Cordia New" panose="020B0304020202020204" pitchFamily="34" charset="-34"/>
              <a:cs typeface="Cordia New" panose="020B0304020202020204" pitchFamily="34" charset="-34"/>
            </a:endParaRPr>
          </a:p>
        </p:txBody>
      </p:sp>
      <p:pic>
        <p:nvPicPr>
          <p:cNvPr id="4" name="Picture 3" descr="A person wearing sunglasses&#10;&#10;Description automatically generated">
            <a:extLst>
              <a:ext uri="{FF2B5EF4-FFF2-40B4-BE49-F238E27FC236}">
                <a16:creationId xmlns:a16="http://schemas.microsoft.com/office/drawing/2014/main" id="{0522AD23-E15B-7542-ABAE-D1DC16CB212D}"/>
              </a:ext>
            </a:extLst>
          </p:cNvPr>
          <p:cNvPicPr>
            <a:picLocks noChangeAspect="1"/>
          </p:cNvPicPr>
          <p:nvPr/>
        </p:nvPicPr>
        <p:blipFill>
          <a:blip r:embed="rId3"/>
          <a:stretch>
            <a:fillRect/>
          </a:stretch>
        </p:blipFill>
        <p:spPr>
          <a:xfrm>
            <a:off x="3094894" y="1684071"/>
            <a:ext cx="3145134" cy="2096756"/>
          </a:xfrm>
          <a:prstGeom prst="rect">
            <a:avLst/>
          </a:prstGeom>
        </p:spPr>
      </p:pic>
    </p:spTree>
    <p:extLst>
      <p:ext uri="{BB962C8B-B14F-4D97-AF65-F5344CB8AC3E}">
        <p14:creationId xmlns:p14="http://schemas.microsoft.com/office/powerpoint/2010/main" val="284232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1000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10500"/>
                            </p:stCondLst>
                            <p:childTnLst>
                              <p:par>
                                <p:cTn id="12" presetID="1" presetClass="exit" presetSubtype="0" fill="hold" nodeType="afterEffect">
                                  <p:stCondLst>
                                    <p:cond delay="400"/>
                                  </p:stCondLst>
                                  <p:childTnLst>
                                    <p:set>
                                      <p:cBhvr>
                                        <p:cTn id="13" dur="1" fill="hold">
                                          <p:stCondLst>
                                            <p:cond delay="0"/>
                                          </p:stCondLst>
                                        </p:cTn>
                                        <p:tgtEl>
                                          <p:spTgt spid="4"/>
                                        </p:tgtEl>
                                        <p:attrNameLst>
                                          <p:attrName>style.visibility</p:attrName>
                                        </p:attrNameLst>
                                      </p:cBhvr>
                                      <p:to>
                                        <p:strVal val="hidden"/>
                                      </p:to>
                                    </p:set>
                                  </p:childTnLst>
                                </p:cTn>
                              </p:par>
                            </p:childTnLst>
                          </p:cTn>
                        </p:par>
                        <p:par>
                          <p:cTn id="14" fill="hold">
                            <p:stCondLst>
                              <p:cond delay="10900"/>
                            </p:stCondLst>
                            <p:childTnLst>
                              <p:par>
                                <p:cTn id="15" presetID="9" presetClass="entr" presetSubtype="0" fill="hold" grpId="0" nodeType="afterEffect">
                                  <p:stCondLst>
                                    <p:cond delay="0"/>
                                  </p:stCondLst>
                                  <p:childTnLst>
                                    <p:set>
                                      <p:cBhvr>
                                        <p:cTn id="16" dur="1" fill="hold">
                                          <p:stCondLst>
                                            <p:cond delay="0"/>
                                          </p:stCondLst>
                                        </p:cTn>
                                        <p:tgtEl>
                                          <p:spTgt spid="300"/>
                                        </p:tgtEl>
                                        <p:attrNameLst>
                                          <p:attrName>style.visibility</p:attrName>
                                        </p:attrNameLst>
                                      </p:cBhvr>
                                      <p:to>
                                        <p:strVal val="visible"/>
                                      </p:to>
                                    </p:set>
                                    <p:animEffect transition="in" filter="dissolve">
                                      <p:cBhvr>
                                        <p:cTn id="17" dur="500"/>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AD5692D0-C6FB-3042-A0B0-F4008C149F1D}"/>
              </a:ext>
            </a:extLst>
          </p:cNvPr>
          <p:cNvGraphicFramePr/>
          <p:nvPr>
            <p:extLst>
              <p:ext uri="{D42A27DB-BD31-4B8C-83A1-F6EECF244321}">
                <p14:modId xmlns:p14="http://schemas.microsoft.com/office/powerpoint/2010/main" val="3995933396"/>
              </p:ext>
            </p:extLst>
          </p:nvPr>
        </p:nvGraphicFramePr>
        <p:xfrm>
          <a:off x="853089" y="984736"/>
          <a:ext cx="4504436" cy="3385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F8476D73-5307-6744-A0F8-6F16BAE33881}"/>
              </a:ext>
            </a:extLst>
          </p:cNvPr>
          <p:cNvGrpSpPr/>
          <p:nvPr/>
        </p:nvGrpSpPr>
        <p:grpSpPr>
          <a:xfrm>
            <a:off x="509275" y="3516921"/>
            <a:ext cx="5168619" cy="480646"/>
            <a:chOff x="0" y="64582"/>
            <a:chExt cx="4937760" cy="608400"/>
          </a:xfrm>
          <a:gradFill>
            <a:gsLst>
              <a:gs pos="0">
                <a:srgbClr val="121E46"/>
              </a:gs>
              <a:gs pos="100000">
                <a:schemeClr val="tx1">
                  <a:lumMod val="85000"/>
                  <a:lumOff val="15000"/>
                </a:schemeClr>
              </a:gs>
            </a:gsLst>
            <a:lin ang="16200000" scaled="0"/>
          </a:gradFill>
        </p:grpSpPr>
        <p:sp>
          <p:nvSpPr>
            <p:cNvPr id="19" name="Rounded Rectangle 18">
              <a:extLst>
                <a:ext uri="{FF2B5EF4-FFF2-40B4-BE49-F238E27FC236}">
                  <a16:creationId xmlns:a16="http://schemas.microsoft.com/office/drawing/2014/main" id="{5284B5EE-2570-EB4F-BA93-78325CD4962B}"/>
                </a:ext>
              </a:extLst>
            </p:cNvPr>
            <p:cNvSpPr/>
            <p:nvPr/>
          </p:nvSpPr>
          <p:spPr>
            <a:xfrm>
              <a:off x="0" y="64582"/>
              <a:ext cx="4937760" cy="608400"/>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0" name="Rounded Rectangle 4">
              <a:extLst>
                <a:ext uri="{FF2B5EF4-FFF2-40B4-BE49-F238E27FC236}">
                  <a16:creationId xmlns:a16="http://schemas.microsoft.com/office/drawing/2014/main" id="{88A29779-A162-FB4F-808A-3B160C8ADA06}"/>
                </a:ext>
              </a:extLst>
            </p:cNvPr>
            <p:cNvSpPr txBox="1"/>
            <p:nvPr/>
          </p:nvSpPr>
          <p:spPr>
            <a:xfrm>
              <a:off x="29700" y="94282"/>
              <a:ext cx="4878360" cy="54900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Cordia New" panose="020B0304020202020204" pitchFamily="34" charset="-34"/>
                  <a:cs typeface="Cordia New" panose="020B0304020202020204" pitchFamily="34" charset="-34"/>
                </a:rPr>
                <a:t>Recommendation List</a:t>
              </a:r>
            </a:p>
          </p:txBody>
        </p:sp>
      </p:grpSp>
      <p:sp>
        <p:nvSpPr>
          <p:cNvPr id="21" name="Title 1">
            <a:extLst>
              <a:ext uri="{FF2B5EF4-FFF2-40B4-BE49-F238E27FC236}">
                <a16:creationId xmlns:a16="http://schemas.microsoft.com/office/drawing/2014/main" id="{5A16BACE-74DE-084F-972D-3729F72CEDB4}"/>
              </a:ext>
            </a:extLst>
          </p:cNvPr>
          <p:cNvSpPr txBox="1">
            <a:spLocks/>
          </p:cNvSpPr>
          <p:nvPr/>
        </p:nvSpPr>
        <p:spPr>
          <a:xfrm>
            <a:off x="366072" y="406507"/>
            <a:ext cx="7079619" cy="370388"/>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00" b="1" dirty="0">
                <a:solidFill>
                  <a:schemeClr val="bg1"/>
                </a:solidFill>
                <a:latin typeface="Cordia New" panose="020B0304020202020204" pitchFamily="34" charset="-34"/>
                <a:cs typeface="Cordia New" panose="020B0304020202020204" pitchFamily="34" charset="-34"/>
              </a:rPr>
              <a:t>The Process</a:t>
            </a:r>
          </a:p>
        </p:txBody>
      </p:sp>
      <p:grpSp>
        <p:nvGrpSpPr>
          <p:cNvPr id="22" name="Group 21">
            <a:extLst>
              <a:ext uri="{FF2B5EF4-FFF2-40B4-BE49-F238E27FC236}">
                <a16:creationId xmlns:a16="http://schemas.microsoft.com/office/drawing/2014/main" id="{782BBF82-80A3-AD46-8049-C3CD7A160419}"/>
              </a:ext>
            </a:extLst>
          </p:cNvPr>
          <p:cNvGrpSpPr/>
          <p:nvPr/>
        </p:nvGrpSpPr>
        <p:grpSpPr>
          <a:xfrm>
            <a:off x="509275" y="973014"/>
            <a:ext cx="5168619" cy="480646"/>
            <a:chOff x="0" y="64582"/>
            <a:chExt cx="4937760" cy="608400"/>
          </a:xfrm>
          <a:gradFill>
            <a:gsLst>
              <a:gs pos="0">
                <a:srgbClr val="121E46"/>
              </a:gs>
              <a:gs pos="100000">
                <a:schemeClr val="tx1">
                  <a:lumMod val="85000"/>
                  <a:lumOff val="15000"/>
                </a:schemeClr>
              </a:gs>
            </a:gsLst>
            <a:lin ang="16200000" scaled="0"/>
          </a:gradFill>
        </p:grpSpPr>
        <p:sp>
          <p:nvSpPr>
            <p:cNvPr id="23" name="Rounded Rectangle 22">
              <a:extLst>
                <a:ext uri="{FF2B5EF4-FFF2-40B4-BE49-F238E27FC236}">
                  <a16:creationId xmlns:a16="http://schemas.microsoft.com/office/drawing/2014/main" id="{F5595B59-A751-4D47-B30C-36FC8951CDBA}"/>
                </a:ext>
              </a:extLst>
            </p:cNvPr>
            <p:cNvSpPr/>
            <p:nvPr/>
          </p:nvSpPr>
          <p:spPr>
            <a:xfrm>
              <a:off x="0" y="64582"/>
              <a:ext cx="4937760" cy="608400"/>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4" name="Rounded Rectangle 4">
              <a:extLst>
                <a:ext uri="{FF2B5EF4-FFF2-40B4-BE49-F238E27FC236}">
                  <a16:creationId xmlns:a16="http://schemas.microsoft.com/office/drawing/2014/main" id="{2C4FD374-C31E-B640-B67B-1531A8D9907A}"/>
                </a:ext>
              </a:extLst>
            </p:cNvPr>
            <p:cNvSpPr txBox="1"/>
            <p:nvPr/>
          </p:nvSpPr>
          <p:spPr>
            <a:xfrm>
              <a:off x="29700" y="94282"/>
              <a:ext cx="4878360" cy="54900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Cordia New" panose="020B0304020202020204" pitchFamily="34" charset="-34"/>
                  <a:cs typeface="Cordia New" panose="020B0304020202020204" pitchFamily="34" charset="-34"/>
                </a:rPr>
                <a:t>Airline and media metadata</a:t>
              </a:r>
            </a:p>
          </p:txBody>
        </p:sp>
      </p:grpSp>
      <p:grpSp>
        <p:nvGrpSpPr>
          <p:cNvPr id="25" name="Group 24">
            <a:extLst>
              <a:ext uri="{FF2B5EF4-FFF2-40B4-BE49-F238E27FC236}">
                <a16:creationId xmlns:a16="http://schemas.microsoft.com/office/drawing/2014/main" id="{1B775FAF-838B-DB42-819A-FE79F22DAD01}"/>
              </a:ext>
            </a:extLst>
          </p:cNvPr>
          <p:cNvGrpSpPr/>
          <p:nvPr/>
        </p:nvGrpSpPr>
        <p:grpSpPr>
          <a:xfrm>
            <a:off x="520998" y="2250829"/>
            <a:ext cx="5168619" cy="480646"/>
            <a:chOff x="0" y="64582"/>
            <a:chExt cx="4937760" cy="608400"/>
          </a:xfrm>
          <a:gradFill>
            <a:gsLst>
              <a:gs pos="0">
                <a:srgbClr val="121E46"/>
              </a:gs>
              <a:gs pos="100000">
                <a:schemeClr val="tx1">
                  <a:lumMod val="85000"/>
                  <a:lumOff val="15000"/>
                </a:schemeClr>
              </a:gs>
            </a:gsLst>
            <a:lin ang="16200000" scaled="0"/>
          </a:gradFill>
        </p:grpSpPr>
        <p:sp>
          <p:nvSpPr>
            <p:cNvPr id="26" name="Rounded Rectangle 25">
              <a:extLst>
                <a:ext uri="{FF2B5EF4-FFF2-40B4-BE49-F238E27FC236}">
                  <a16:creationId xmlns:a16="http://schemas.microsoft.com/office/drawing/2014/main" id="{2181238B-4AE5-D74B-864C-0E3CE682BCDA}"/>
                </a:ext>
              </a:extLst>
            </p:cNvPr>
            <p:cNvSpPr/>
            <p:nvPr/>
          </p:nvSpPr>
          <p:spPr>
            <a:xfrm>
              <a:off x="0" y="64582"/>
              <a:ext cx="4937760" cy="608400"/>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7" name="Rounded Rectangle 4">
              <a:extLst>
                <a:ext uri="{FF2B5EF4-FFF2-40B4-BE49-F238E27FC236}">
                  <a16:creationId xmlns:a16="http://schemas.microsoft.com/office/drawing/2014/main" id="{71A0F989-1F49-9546-806B-B38AD4592DE5}"/>
                </a:ext>
              </a:extLst>
            </p:cNvPr>
            <p:cNvSpPr txBox="1"/>
            <p:nvPr/>
          </p:nvSpPr>
          <p:spPr>
            <a:xfrm>
              <a:off x="29700" y="94282"/>
              <a:ext cx="4878360" cy="54900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Cordia New" panose="020B0304020202020204" pitchFamily="34" charset="-34"/>
                  <a:cs typeface="Cordia New" panose="020B0304020202020204" pitchFamily="34" charset="-34"/>
                </a:rPr>
                <a:t>Prediction Algorithm</a:t>
              </a:r>
            </a:p>
          </p:txBody>
        </p:sp>
      </p:grpSp>
      <p:sp>
        <p:nvSpPr>
          <p:cNvPr id="29" name="Google Shape;211;p33">
            <a:extLst>
              <a:ext uri="{FF2B5EF4-FFF2-40B4-BE49-F238E27FC236}">
                <a16:creationId xmlns:a16="http://schemas.microsoft.com/office/drawing/2014/main" id="{5BFA783D-9909-B74B-BB3E-BCA0CA94BDCD}"/>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2" name="Group 1">
            <a:extLst>
              <a:ext uri="{FF2B5EF4-FFF2-40B4-BE49-F238E27FC236}">
                <a16:creationId xmlns:a16="http://schemas.microsoft.com/office/drawing/2014/main" id="{68B92D47-FF55-D542-8111-5631EDAE9C85}"/>
              </a:ext>
            </a:extLst>
          </p:cNvPr>
          <p:cNvGrpSpPr/>
          <p:nvPr/>
        </p:nvGrpSpPr>
        <p:grpSpPr>
          <a:xfrm>
            <a:off x="5359078" y="548210"/>
            <a:ext cx="3418850" cy="1072246"/>
            <a:chOff x="5359078" y="548210"/>
            <a:chExt cx="3418850" cy="1072246"/>
          </a:xfrm>
        </p:grpSpPr>
        <p:sp>
          <p:nvSpPr>
            <p:cNvPr id="17" name="Content Placeholder 2">
              <a:extLst>
                <a:ext uri="{FF2B5EF4-FFF2-40B4-BE49-F238E27FC236}">
                  <a16:creationId xmlns:a16="http://schemas.microsoft.com/office/drawing/2014/main" id="{7915E79C-D646-404D-BEC1-C6627F5BC1A5}"/>
                </a:ext>
              </a:extLst>
            </p:cNvPr>
            <p:cNvSpPr txBox="1">
              <a:spLocks/>
            </p:cNvSpPr>
            <p:nvPr/>
          </p:nvSpPr>
          <p:spPr>
            <a:xfrm>
              <a:off x="6053559" y="548210"/>
              <a:ext cx="2724369" cy="771304"/>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0" indent="0">
                <a:buNone/>
              </a:pPr>
              <a:r>
                <a:rPr lang="en-US" sz="1600" dirty="0">
                  <a:solidFill>
                    <a:schemeClr val="bg1"/>
                  </a:solidFill>
                  <a:latin typeface="Cordia New" panose="020B0304020202020204" pitchFamily="34" charset="-34"/>
                  <a:cs typeface="Cordia New" panose="020B0304020202020204" pitchFamily="34" charset="-34"/>
                </a:rPr>
                <a:t>Detailed and thorough API to replace missing values in the media metadata variables</a:t>
              </a:r>
            </a:p>
          </p:txBody>
        </p:sp>
        <p:cxnSp>
          <p:nvCxnSpPr>
            <p:cNvPr id="3" name="Straight Arrow Connector 2">
              <a:extLst>
                <a:ext uri="{FF2B5EF4-FFF2-40B4-BE49-F238E27FC236}">
                  <a16:creationId xmlns:a16="http://schemas.microsoft.com/office/drawing/2014/main" id="{20CCE0E6-E0E5-354D-B095-23BAD76902B0}"/>
                </a:ext>
              </a:extLst>
            </p:cNvPr>
            <p:cNvCxnSpPr>
              <a:stCxn id="17" idx="1"/>
            </p:cNvCxnSpPr>
            <p:nvPr/>
          </p:nvCxnSpPr>
          <p:spPr>
            <a:xfrm flipH="1">
              <a:off x="5359078" y="933862"/>
              <a:ext cx="694481" cy="686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78FCA546-9396-B542-B9D7-3070FFB53254}"/>
              </a:ext>
            </a:extLst>
          </p:cNvPr>
          <p:cNvGrpSpPr/>
          <p:nvPr/>
        </p:nvGrpSpPr>
        <p:grpSpPr>
          <a:xfrm>
            <a:off x="3472405" y="1666637"/>
            <a:ext cx="4606725" cy="555703"/>
            <a:chOff x="3472405" y="1666637"/>
            <a:chExt cx="4606725" cy="555703"/>
          </a:xfrm>
        </p:grpSpPr>
        <p:sp>
          <p:nvSpPr>
            <p:cNvPr id="30" name="Content Placeholder 2">
              <a:extLst>
                <a:ext uri="{FF2B5EF4-FFF2-40B4-BE49-F238E27FC236}">
                  <a16:creationId xmlns:a16="http://schemas.microsoft.com/office/drawing/2014/main" id="{1E153D3F-4EA9-1542-81FC-92CEB94BDAEA}"/>
                </a:ext>
              </a:extLst>
            </p:cNvPr>
            <p:cNvSpPr txBox="1">
              <a:spLocks/>
            </p:cNvSpPr>
            <p:nvPr/>
          </p:nvSpPr>
          <p:spPr>
            <a:xfrm>
              <a:off x="6041984" y="1666637"/>
              <a:ext cx="2037146" cy="55570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1600" dirty="0">
                  <a:solidFill>
                    <a:schemeClr val="bg1"/>
                  </a:solidFill>
                  <a:latin typeface="Cordia New" panose="020B0304020202020204" pitchFamily="34" charset="-34"/>
                  <a:cs typeface="Cordia New" panose="020B0304020202020204" pitchFamily="34" charset="-34"/>
                </a:rPr>
                <a:t>Aggregating the data based on each media item</a:t>
              </a:r>
            </a:p>
          </p:txBody>
        </p:sp>
        <p:cxnSp>
          <p:nvCxnSpPr>
            <p:cNvPr id="34" name="Straight Arrow Connector 33">
              <a:extLst>
                <a:ext uri="{FF2B5EF4-FFF2-40B4-BE49-F238E27FC236}">
                  <a16:creationId xmlns:a16="http://schemas.microsoft.com/office/drawing/2014/main" id="{10E11A37-2595-EB4A-8190-3B1CE19F5885}"/>
                </a:ext>
              </a:extLst>
            </p:cNvPr>
            <p:cNvCxnSpPr>
              <a:cxnSpLocks/>
              <a:stCxn id="30" idx="1"/>
            </p:cNvCxnSpPr>
            <p:nvPr/>
          </p:nvCxnSpPr>
          <p:spPr>
            <a:xfrm flipH="1" flipV="1">
              <a:off x="3472405" y="1736203"/>
              <a:ext cx="2569579" cy="208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13587BA5-076A-9A45-9075-08D810E9EBF4}"/>
              </a:ext>
            </a:extLst>
          </p:cNvPr>
          <p:cNvSpPr/>
          <p:nvPr/>
        </p:nvSpPr>
        <p:spPr>
          <a:xfrm>
            <a:off x="74613" y="28862"/>
            <a:ext cx="904415" cy="338554"/>
          </a:xfrm>
          <a:prstGeom prst="rect">
            <a:avLst/>
          </a:prstGeom>
        </p:spPr>
        <p:txBody>
          <a:bodyPr wrap="none">
            <a:spAutoFit/>
          </a:bodyPr>
          <a:lstStyle/>
          <a:p>
            <a:r>
              <a:rPr lang="en-US" sz="1600" dirty="0">
                <a:solidFill>
                  <a:schemeClr val="bg1"/>
                </a:solidFill>
                <a:latin typeface="Cordia New" panose="020B0304020202020204" pitchFamily="34" charset="-34"/>
                <a:cs typeface="Cordia New" panose="020B0304020202020204" pitchFamily="34" charset="-34"/>
              </a:rPr>
              <a:t>Introduction</a:t>
            </a:r>
            <a:endParaRPr lang="en-US" sz="1200" dirty="0">
              <a:solidFill>
                <a:schemeClr val="bg1"/>
              </a:solidFill>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1510321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DF812E2-70E7-1947-97A9-DD75F44FF90C}"/>
              </a:ext>
            </a:extLst>
          </p:cNvPr>
          <p:cNvSpPr txBox="1">
            <a:spLocks/>
          </p:cNvSpPr>
          <p:nvPr/>
        </p:nvSpPr>
        <p:spPr>
          <a:xfrm>
            <a:off x="381964" y="335668"/>
            <a:ext cx="7079619" cy="370388"/>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1" dirty="0">
                <a:solidFill>
                  <a:schemeClr val="bg1"/>
                </a:solidFill>
                <a:latin typeface="Cordia New" panose="020B0304020202020204" pitchFamily="34" charset="-34"/>
                <a:cs typeface="Cordia New" panose="020B0304020202020204" pitchFamily="34" charset="-34"/>
              </a:rPr>
              <a:t>Five months of in-flight Data</a:t>
            </a:r>
          </a:p>
        </p:txBody>
      </p:sp>
      <p:pic>
        <p:nvPicPr>
          <p:cNvPr id="3" name="Picture 2">
            <a:extLst>
              <a:ext uri="{FF2B5EF4-FFF2-40B4-BE49-F238E27FC236}">
                <a16:creationId xmlns:a16="http://schemas.microsoft.com/office/drawing/2014/main" id="{85B9F328-90E5-8443-AA28-DF9FA3025F45}"/>
              </a:ext>
            </a:extLst>
          </p:cNvPr>
          <p:cNvPicPr>
            <a:picLocks noChangeAspect="1"/>
          </p:cNvPicPr>
          <p:nvPr/>
        </p:nvPicPr>
        <p:blipFill>
          <a:blip r:embed="rId2"/>
          <a:stretch>
            <a:fillRect/>
          </a:stretch>
        </p:blipFill>
        <p:spPr>
          <a:xfrm>
            <a:off x="571500" y="697375"/>
            <a:ext cx="7901168" cy="3950584"/>
          </a:xfrm>
          <a:prstGeom prst="rect">
            <a:avLst/>
          </a:prstGeom>
        </p:spPr>
      </p:pic>
      <p:sp>
        <p:nvSpPr>
          <p:cNvPr id="8" name="TextBox 7">
            <a:extLst>
              <a:ext uri="{FF2B5EF4-FFF2-40B4-BE49-F238E27FC236}">
                <a16:creationId xmlns:a16="http://schemas.microsoft.com/office/drawing/2014/main" id="{B8141416-0452-F646-AEC4-231799A05935}"/>
              </a:ext>
            </a:extLst>
          </p:cNvPr>
          <p:cNvSpPr txBox="1"/>
          <p:nvPr/>
        </p:nvSpPr>
        <p:spPr>
          <a:xfrm>
            <a:off x="6030411" y="3668232"/>
            <a:ext cx="1773888" cy="307777"/>
          </a:xfrm>
          <a:prstGeom prst="rect">
            <a:avLst/>
          </a:prstGeom>
          <a:noFill/>
        </p:spPr>
        <p:txBody>
          <a:bodyPr wrap="square" rtlCol="0">
            <a:spAutoFit/>
          </a:bodyPr>
          <a:lstStyle/>
          <a:p>
            <a:r>
              <a:rPr lang="en-US" b="1" dirty="0">
                <a:solidFill>
                  <a:srgbClr val="C00000"/>
                </a:solidFill>
              </a:rPr>
              <a:t>Oct 2018-Feb 2019</a:t>
            </a:r>
          </a:p>
        </p:txBody>
      </p:sp>
      <p:sp>
        <p:nvSpPr>
          <p:cNvPr id="10" name="Google Shape;211;p33">
            <a:extLst>
              <a:ext uri="{FF2B5EF4-FFF2-40B4-BE49-F238E27FC236}">
                <a16:creationId xmlns:a16="http://schemas.microsoft.com/office/drawing/2014/main" id="{D668C62B-0B2E-D444-95FC-0808CB640C67}"/>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7" name="Rectangle 6">
            <a:extLst>
              <a:ext uri="{FF2B5EF4-FFF2-40B4-BE49-F238E27FC236}">
                <a16:creationId xmlns:a16="http://schemas.microsoft.com/office/drawing/2014/main" id="{05C45EBF-2C7A-074D-939E-01F0D097B880}"/>
              </a:ext>
            </a:extLst>
          </p:cNvPr>
          <p:cNvSpPr/>
          <p:nvPr/>
        </p:nvSpPr>
        <p:spPr>
          <a:xfrm>
            <a:off x="74613" y="28862"/>
            <a:ext cx="904415" cy="338554"/>
          </a:xfrm>
          <a:prstGeom prst="rect">
            <a:avLst/>
          </a:prstGeom>
        </p:spPr>
        <p:txBody>
          <a:bodyPr wrap="none">
            <a:spAutoFit/>
          </a:bodyPr>
          <a:lstStyle/>
          <a:p>
            <a:r>
              <a:rPr lang="en-US" sz="1600" dirty="0">
                <a:solidFill>
                  <a:schemeClr val="bg1"/>
                </a:solidFill>
                <a:latin typeface="Cordia New" panose="020B0304020202020204" pitchFamily="34" charset="-34"/>
                <a:cs typeface="Cordia New" panose="020B0304020202020204" pitchFamily="34" charset="-34"/>
              </a:rPr>
              <a:t>Introduction</a:t>
            </a:r>
            <a:endParaRPr lang="en-US" sz="1200" dirty="0">
              <a:solidFill>
                <a:schemeClr val="bg1"/>
              </a:solidFill>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2266834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9AFFCF24-65EE-474B-B5D0-DA1E7BFFDAF3}"/>
              </a:ext>
            </a:extLst>
          </p:cNvPr>
          <p:cNvGraphicFramePr/>
          <p:nvPr>
            <p:extLst>
              <p:ext uri="{D42A27DB-BD31-4B8C-83A1-F6EECF244321}">
                <p14:modId xmlns:p14="http://schemas.microsoft.com/office/powerpoint/2010/main" val="3734340394"/>
              </p:ext>
            </p:extLst>
          </p:nvPr>
        </p:nvGraphicFramePr>
        <p:xfrm>
          <a:off x="430114" y="529310"/>
          <a:ext cx="8590973" cy="4253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Google Shape;211;p33">
            <a:extLst>
              <a:ext uri="{FF2B5EF4-FFF2-40B4-BE49-F238E27FC236}">
                <a16:creationId xmlns:a16="http://schemas.microsoft.com/office/drawing/2014/main" id="{CD776FC1-4253-4E4A-BD4C-86311900EC7F}"/>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6</a:t>
            </a:fld>
            <a:endParaRPr/>
          </a:p>
        </p:txBody>
      </p:sp>
      <p:graphicFrame>
        <p:nvGraphicFramePr>
          <p:cNvPr id="2" name="Table 1">
            <a:extLst>
              <a:ext uri="{FF2B5EF4-FFF2-40B4-BE49-F238E27FC236}">
                <a16:creationId xmlns:a16="http://schemas.microsoft.com/office/drawing/2014/main" id="{72B70B27-59C4-BF47-8B44-33C6ADC2ABE8}"/>
              </a:ext>
            </a:extLst>
          </p:cNvPr>
          <p:cNvGraphicFramePr>
            <a:graphicFrameLocks noGrp="1"/>
          </p:cNvGraphicFramePr>
          <p:nvPr>
            <p:extLst>
              <p:ext uri="{D42A27DB-BD31-4B8C-83A1-F6EECF244321}">
                <p14:modId xmlns:p14="http://schemas.microsoft.com/office/powerpoint/2010/main" val="3697620494"/>
              </p:ext>
            </p:extLst>
          </p:nvPr>
        </p:nvGraphicFramePr>
        <p:xfrm>
          <a:off x="82002" y="1261873"/>
          <a:ext cx="4069374" cy="2883466"/>
        </p:xfrm>
        <a:graphic>
          <a:graphicData uri="http://schemas.openxmlformats.org/drawingml/2006/table">
            <a:tbl>
              <a:tblPr firstRow="1" bandRow="1">
                <a:tableStyleId>{EB344D84-9AFB-497E-A393-DC336BA19D2E}</a:tableStyleId>
              </a:tblPr>
              <a:tblGrid>
                <a:gridCol w="491613">
                  <a:extLst>
                    <a:ext uri="{9D8B030D-6E8A-4147-A177-3AD203B41FA5}">
                      <a16:colId xmlns:a16="http://schemas.microsoft.com/office/drawing/2014/main" val="3412989729"/>
                    </a:ext>
                  </a:extLst>
                </a:gridCol>
                <a:gridCol w="688257">
                  <a:extLst>
                    <a:ext uri="{9D8B030D-6E8A-4147-A177-3AD203B41FA5}">
                      <a16:colId xmlns:a16="http://schemas.microsoft.com/office/drawing/2014/main" val="1757481182"/>
                    </a:ext>
                  </a:extLst>
                </a:gridCol>
                <a:gridCol w="356616">
                  <a:extLst>
                    <a:ext uri="{9D8B030D-6E8A-4147-A177-3AD203B41FA5}">
                      <a16:colId xmlns:a16="http://schemas.microsoft.com/office/drawing/2014/main" val="4051232354"/>
                    </a:ext>
                  </a:extLst>
                </a:gridCol>
                <a:gridCol w="731520">
                  <a:extLst>
                    <a:ext uri="{9D8B030D-6E8A-4147-A177-3AD203B41FA5}">
                      <a16:colId xmlns:a16="http://schemas.microsoft.com/office/drawing/2014/main" val="879498723"/>
                    </a:ext>
                  </a:extLst>
                </a:gridCol>
                <a:gridCol w="1097280">
                  <a:extLst>
                    <a:ext uri="{9D8B030D-6E8A-4147-A177-3AD203B41FA5}">
                      <a16:colId xmlns:a16="http://schemas.microsoft.com/office/drawing/2014/main" val="2630039838"/>
                    </a:ext>
                  </a:extLst>
                </a:gridCol>
                <a:gridCol w="704088">
                  <a:extLst>
                    <a:ext uri="{9D8B030D-6E8A-4147-A177-3AD203B41FA5}">
                      <a16:colId xmlns:a16="http://schemas.microsoft.com/office/drawing/2014/main" val="2690404829"/>
                    </a:ext>
                  </a:extLst>
                </a:gridCol>
              </a:tblGrid>
              <a:tr h="396450">
                <a:tc>
                  <a:txBody>
                    <a:bodyPr/>
                    <a:lstStyle/>
                    <a:p>
                      <a:pPr algn="r"/>
                      <a:r>
                        <a:rPr lang="en-US" sz="900" dirty="0">
                          <a:effectLst/>
                        </a:rPr>
                        <a:t>Flight No.</a:t>
                      </a:r>
                      <a:endParaRPr lang="en-US" sz="900" b="0" dirty="0">
                        <a:solidFill>
                          <a:schemeClr val="tx1"/>
                        </a:solidFill>
                        <a:effectLst/>
                      </a:endParaRPr>
                    </a:p>
                  </a:txBody>
                  <a:tcPr marL="57150" marR="57150" marB="28575" anchor="ctr">
                    <a:noFill/>
                  </a:tcPr>
                </a:tc>
                <a:tc>
                  <a:txBody>
                    <a:bodyPr/>
                    <a:lstStyle/>
                    <a:p>
                      <a:pPr algn="l"/>
                      <a:r>
                        <a:rPr lang="en-US" sz="900" dirty="0">
                          <a:effectLst/>
                        </a:rPr>
                        <a:t>Departure Country</a:t>
                      </a:r>
                      <a:endParaRPr lang="en-US" sz="900" b="0" dirty="0">
                        <a:solidFill>
                          <a:schemeClr val="tx1"/>
                        </a:solidFill>
                        <a:effectLst/>
                      </a:endParaRPr>
                    </a:p>
                  </a:txBody>
                  <a:tcPr marL="57150" marR="57150" marB="28575" anchor="ctr">
                    <a:noFill/>
                  </a:tcPr>
                </a:tc>
                <a:tc>
                  <a:txBody>
                    <a:bodyPr/>
                    <a:lstStyle/>
                    <a:p>
                      <a:pPr algn="l"/>
                      <a:r>
                        <a:rPr lang="en-US" sz="900" dirty="0">
                          <a:effectLst/>
                        </a:rPr>
                        <a:t>Seat No.</a:t>
                      </a:r>
                      <a:endParaRPr lang="en-US" sz="900" b="0" dirty="0">
                        <a:solidFill>
                          <a:schemeClr val="tx1"/>
                        </a:solidFill>
                        <a:effectLst/>
                      </a:endParaRPr>
                    </a:p>
                  </a:txBody>
                  <a:tcPr marL="57150" marR="57150" marB="28575" anchor="ctr">
                    <a:noFill/>
                  </a:tcPr>
                </a:tc>
                <a:tc>
                  <a:txBody>
                    <a:bodyPr/>
                    <a:lstStyle/>
                    <a:p>
                      <a:pPr algn="r"/>
                      <a:r>
                        <a:rPr lang="en-US" sz="900" dirty="0">
                          <a:effectLst/>
                        </a:rPr>
                        <a:t>Departure Date</a:t>
                      </a:r>
                      <a:endParaRPr lang="en-US" sz="900" b="0" dirty="0">
                        <a:solidFill>
                          <a:schemeClr val="tx1"/>
                        </a:solidFill>
                        <a:effectLst/>
                      </a:endParaRPr>
                    </a:p>
                  </a:txBody>
                  <a:tcPr marL="57150" marR="57150" marB="28575" anchor="ctr">
                    <a:noFill/>
                  </a:tcPr>
                </a:tc>
                <a:tc>
                  <a:txBody>
                    <a:bodyPr/>
                    <a:lstStyle/>
                    <a:p>
                      <a:pPr algn="l"/>
                      <a:r>
                        <a:rPr lang="en-US" sz="900" dirty="0">
                          <a:effectLst/>
                        </a:rPr>
                        <a:t>Media ID</a:t>
                      </a:r>
                      <a:endParaRPr lang="en-US" sz="900" b="0" dirty="0">
                        <a:solidFill>
                          <a:schemeClr val="tx1"/>
                        </a:solidFill>
                        <a:effectLst/>
                      </a:endParaRPr>
                    </a:p>
                  </a:txBody>
                  <a:tcPr marL="57150" marR="57150" marB="28575" anchor="ctr">
                    <a:noFill/>
                  </a:tcPr>
                </a:tc>
                <a:tc>
                  <a:txBody>
                    <a:bodyPr/>
                    <a:lstStyle/>
                    <a:p>
                      <a:pPr algn="r"/>
                      <a:r>
                        <a:rPr lang="en-US" sz="900" dirty="0">
                          <a:effectLst/>
                        </a:rPr>
                        <a:t>Play Duration</a:t>
                      </a:r>
                      <a:endParaRPr lang="en-US" sz="900" b="0" dirty="0">
                        <a:solidFill>
                          <a:schemeClr val="tx1"/>
                        </a:solidFill>
                        <a:effectLst/>
                      </a:endParaRPr>
                    </a:p>
                  </a:txBody>
                  <a:tcPr marL="57150" marR="57150" marB="28575" anchor="ctr">
                    <a:noFill/>
                  </a:tcPr>
                </a:tc>
                <a:extLst>
                  <a:ext uri="{0D108BD9-81ED-4DB2-BD59-A6C34878D82A}">
                    <a16:rowId xmlns:a16="http://schemas.microsoft.com/office/drawing/2014/main" val="2210111215"/>
                  </a:ext>
                </a:extLst>
              </a:tr>
              <a:tr h="355288">
                <a:tc>
                  <a:txBody>
                    <a:bodyPr/>
                    <a:lstStyle/>
                    <a:p>
                      <a:pPr algn="r"/>
                      <a:r>
                        <a:rPr lang="en-US" sz="900" dirty="0">
                          <a:solidFill>
                            <a:schemeClr val="bg1"/>
                          </a:solidFill>
                          <a:effectLst/>
                        </a:rPr>
                        <a:t>421</a:t>
                      </a:r>
                    </a:p>
                  </a:txBody>
                  <a:tcPr marL="57150" marR="57150" marT="19050" marB="19050" anchor="ctr">
                    <a:noFill/>
                  </a:tcPr>
                </a:tc>
                <a:tc>
                  <a:txBody>
                    <a:bodyPr/>
                    <a:lstStyle/>
                    <a:p>
                      <a:pPr algn="l"/>
                      <a:r>
                        <a:rPr lang="en-US" sz="900" dirty="0">
                          <a:solidFill>
                            <a:schemeClr val="bg1"/>
                          </a:solidFill>
                          <a:effectLst/>
                        </a:rPr>
                        <a:t>India</a:t>
                      </a:r>
                    </a:p>
                  </a:txBody>
                  <a:tcPr marL="57150" marR="57150" marT="19050" marB="19050" anchor="ctr">
                    <a:noFill/>
                  </a:tcPr>
                </a:tc>
                <a:tc>
                  <a:txBody>
                    <a:bodyPr/>
                    <a:lstStyle/>
                    <a:p>
                      <a:pPr algn="l"/>
                      <a:r>
                        <a:rPr lang="en-US" sz="900" dirty="0">
                          <a:solidFill>
                            <a:schemeClr val="bg1"/>
                          </a:solidFill>
                          <a:effectLst/>
                        </a:rPr>
                        <a:t>48C</a:t>
                      </a:r>
                    </a:p>
                  </a:txBody>
                  <a:tcPr marL="57150" marR="57150" marT="19050" marB="19050" anchor="ctr">
                    <a:noFill/>
                  </a:tcPr>
                </a:tc>
                <a:tc>
                  <a:txBody>
                    <a:bodyPr/>
                    <a:lstStyle/>
                    <a:p>
                      <a:pPr algn="r"/>
                      <a:r>
                        <a:rPr lang="en-US" sz="900">
                          <a:solidFill>
                            <a:schemeClr val="bg1"/>
                          </a:solidFill>
                          <a:effectLst/>
                        </a:rPr>
                        <a:t>2018-11-05 05:32:29</a:t>
                      </a:r>
                    </a:p>
                  </a:txBody>
                  <a:tcPr marL="57150" marR="57150" marT="19050" marB="19050" anchor="ctr">
                    <a:noFill/>
                  </a:tcPr>
                </a:tc>
                <a:tc>
                  <a:txBody>
                    <a:bodyPr/>
                    <a:lstStyle/>
                    <a:p>
                      <a:pPr algn="l"/>
                      <a:r>
                        <a:rPr lang="en-US" sz="900" dirty="0">
                          <a:solidFill>
                            <a:schemeClr val="bg1"/>
                          </a:solidFill>
                          <a:effectLst/>
                        </a:rPr>
                        <a:t>sqm071800014m4</a:t>
                      </a:r>
                    </a:p>
                  </a:txBody>
                  <a:tcPr marL="57150" marR="57150" marT="19050" marB="19050" anchor="ctr">
                    <a:noFill/>
                  </a:tcPr>
                </a:tc>
                <a:tc>
                  <a:txBody>
                    <a:bodyPr/>
                    <a:lstStyle/>
                    <a:p>
                      <a:pPr algn="r"/>
                      <a:r>
                        <a:rPr lang="en-US" sz="900" dirty="0">
                          <a:solidFill>
                            <a:schemeClr val="bg1"/>
                          </a:solidFill>
                          <a:effectLst/>
                        </a:rPr>
                        <a:t>98</a:t>
                      </a:r>
                    </a:p>
                  </a:txBody>
                  <a:tcPr marL="57150" marR="57150" marT="19050" marB="19050" anchor="ctr">
                    <a:noFill/>
                  </a:tcPr>
                </a:tc>
                <a:extLst>
                  <a:ext uri="{0D108BD9-81ED-4DB2-BD59-A6C34878D82A}">
                    <a16:rowId xmlns:a16="http://schemas.microsoft.com/office/drawing/2014/main" val="1953536229"/>
                  </a:ext>
                </a:extLst>
              </a:tr>
              <a:tr h="355288">
                <a:tc>
                  <a:txBody>
                    <a:bodyPr/>
                    <a:lstStyle/>
                    <a:p>
                      <a:pPr algn="r"/>
                      <a:r>
                        <a:rPr lang="en-US" sz="900">
                          <a:solidFill>
                            <a:schemeClr val="bg1"/>
                          </a:solidFill>
                          <a:effectLst/>
                        </a:rPr>
                        <a:t>337</a:t>
                      </a:r>
                    </a:p>
                  </a:txBody>
                  <a:tcPr marL="57150" marR="57150" marT="19050" marB="19050" anchor="ctr">
                    <a:noFill/>
                  </a:tcPr>
                </a:tc>
                <a:tc>
                  <a:txBody>
                    <a:bodyPr/>
                    <a:lstStyle/>
                    <a:p>
                      <a:pPr algn="l"/>
                      <a:r>
                        <a:rPr lang="en-US" sz="900">
                          <a:solidFill>
                            <a:schemeClr val="bg1"/>
                          </a:solidFill>
                          <a:effectLst/>
                        </a:rPr>
                        <a:t>Germany</a:t>
                      </a:r>
                    </a:p>
                  </a:txBody>
                  <a:tcPr marL="57150" marR="57150" marT="19050" marB="19050" anchor="ctr">
                    <a:noFill/>
                  </a:tcPr>
                </a:tc>
                <a:tc>
                  <a:txBody>
                    <a:bodyPr/>
                    <a:lstStyle/>
                    <a:p>
                      <a:pPr algn="l"/>
                      <a:r>
                        <a:rPr lang="en-US" sz="900">
                          <a:solidFill>
                            <a:schemeClr val="bg1"/>
                          </a:solidFill>
                          <a:effectLst/>
                        </a:rPr>
                        <a:t>15F</a:t>
                      </a:r>
                    </a:p>
                  </a:txBody>
                  <a:tcPr marL="57150" marR="57150" marT="19050" marB="19050" anchor="ctr">
                    <a:noFill/>
                  </a:tcPr>
                </a:tc>
                <a:tc>
                  <a:txBody>
                    <a:bodyPr/>
                    <a:lstStyle/>
                    <a:p>
                      <a:pPr algn="r"/>
                      <a:r>
                        <a:rPr lang="en-US" sz="900" dirty="0">
                          <a:solidFill>
                            <a:schemeClr val="bg1"/>
                          </a:solidFill>
                          <a:effectLst/>
                        </a:rPr>
                        <a:t>2018-12-07 08:26:14</a:t>
                      </a:r>
                    </a:p>
                  </a:txBody>
                  <a:tcPr marL="57150" marR="57150" marT="19050" marB="19050" anchor="ctr">
                    <a:noFill/>
                  </a:tcPr>
                </a:tc>
                <a:tc>
                  <a:txBody>
                    <a:bodyPr/>
                    <a:lstStyle/>
                    <a:p>
                      <a:pPr algn="l"/>
                      <a:r>
                        <a:rPr lang="en-US" sz="900" dirty="0">
                          <a:solidFill>
                            <a:schemeClr val="bg1"/>
                          </a:solidFill>
                          <a:effectLst/>
                        </a:rPr>
                        <a:t>sqs121800067m4</a:t>
                      </a:r>
                    </a:p>
                  </a:txBody>
                  <a:tcPr marL="57150" marR="57150" marT="19050" marB="19050" anchor="ctr">
                    <a:noFill/>
                  </a:tcPr>
                </a:tc>
                <a:tc>
                  <a:txBody>
                    <a:bodyPr/>
                    <a:lstStyle/>
                    <a:p>
                      <a:pPr algn="r"/>
                      <a:r>
                        <a:rPr lang="en-US" sz="900">
                          <a:solidFill>
                            <a:schemeClr val="bg1"/>
                          </a:solidFill>
                          <a:effectLst/>
                        </a:rPr>
                        <a:t>20</a:t>
                      </a:r>
                    </a:p>
                  </a:txBody>
                  <a:tcPr marL="57150" marR="57150" marT="19050" marB="19050" anchor="ctr">
                    <a:noFill/>
                  </a:tcPr>
                </a:tc>
                <a:extLst>
                  <a:ext uri="{0D108BD9-81ED-4DB2-BD59-A6C34878D82A}">
                    <a16:rowId xmlns:a16="http://schemas.microsoft.com/office/drawing/2014/main" val="1713324008"/>
                  </a:ext>
                </a:extLst>
              </a:tr>
              <a:tr h="355288">
                <a:tc>
                  <a:txBody>
                    <a:bodyPr/>
                    <a:lstStyle/>
                    <a:p>
                      <a:pPr algn="r"/>
                      <a:r>
                        <a:rPr lang="en-US" sz="900">
                          <a:solidFill>
                            <a:schemeClr val="bg1"/>
                          </a:solidFill>
                          <a:effectLst/>
                        </a:rPr>
                        <a:t>236</a:t>
                      </a:r>
                    </a:p>
                  </a:txBody>
                  <a:tcPr marL="57150" marR="57150" marT="19050" marB="19050" anchor="ctr">
                    <a:noFill/>
                  </a:tcPr>
                </a:tc>
                <a:tc>
                  <a:txBody>
                    <a:bodyPr/>
                    <a:lstStyle/>
                    <a:p>
                      <a:pPr algn="l"/>
                      <a:r>
                        <a:rPr lang="en-US" sz="900">
                          <a:solidFill>
                            <a:schemeClr val="bg1"/>
                          </a:solidFill>
                          <a:effectLst/>
                        </a:rPr>
                        <a:t>Australia</a:t>
                      </a:r>
                    </a:p>
                  </a:txBody>
                  <a:tcPr marL="57150" marR="57150" marT="19050" marB="19050" anchor="ctr">
                    <a:noFill/>
                  </a:tcPr>
                </a:tc>
                <a:tc>
                  <a:txBody>
                    <a:bodyPr/>
                    <a:lstStyle/>
                    <a:p>
                      <a:pPr algn="l"/>
                      <a:r>
                        <a:rPr lang="en-US" sz="900">
                          <a:solidFill>
                            <a:schemeClr val="bg1"/>
                          </a:solidFill>
                          <a:effectLst/>
                        </a:rPr>
                        <a:t>31D</a:t>
                      </a:r>
                    </a:p>
                  </a:txBody>
                  <a:tcPr marL="57150" marR="57150" marT="19050" marB="19050" anchor="ctr">
                    <a:noFill/>
                  </a:tcPr>
                </a:tc>
                <a:tc>
                  <a:txBody>
                    <a:bodyPr/>
                    <a:lstStyle/>
                    <a:p>
                      <a:pPr algn="r"/>
                      <a:r>
                        <a:rPr lang="en-US" sz="900">
                          <a:solidFill>
                            <a:schemeClr val="bg1"/>
                          </a:solidFill>
                          <a:effectLst/>
                        </a:rPr>
                        <a:t>2018-12-12 01:01:13</a:t>
                      </a:r>
                    </a:p>
                  </a:txBody>
                  <a:tcPr marL="57150" marR="57150" marT="19050" marB="19050" anchor="ctr">
                    <a:noFill/>
                  </a:tcPr>
                </a:tc>
                <a:tc>
                  <a:txBody>
                    <a:bodyPr/>
                    <a:lstStyle/>
                    <a:p>
                      <a:pPr algn="l"/>
                      <a:r>
                        <a:rPr lang="en-US" sz="900" dirty="0">
                          <a:solidFill>
                            <a:schemeClr val="bg1"/>
                          </a:solidFill>
                          <a:effectLst/>
                        </a:rPr>
                        <a:t>sqm111800009m4</a:t>
                      </a:r>
                    </a:p>
                  </a:txBody>
                  <a:tcPr marL="57150" marR="57150" marT="19050" marB="19050" anchor="ctr">
                    <a:noFill/>
                  </a:tcPr>
                </a:tc>
                <a:tc>
                  <a:txBody>
                    <a:bodyPr/>
                    <a:lstStyle/>
                    <a:p>
                      <a:pPr algn="r"/>
                      <a:r>
                        <a:rPr lang="en-US" sz="900">
                          <a:solidFill>
                            <a:schemeClr val="bg1"/>
                          </a:solidFill>
                          <a:effectLst/>
                        </a:rPr>
                        <a:t>60</a:t>
                      </a:r>
                    </a:p>
                  </a:txBody>
                  <a:tcPr marL="57150" marR="57150" marT="19050" marB="19050" anchor="ctr">
                    <a:noFill/>
                  </a:tcPr>
                </a:tc>
                <a:extLst>
                  <a:ext uri="{0D108BD9-81ED-4DB2-BD59-A6C34878D82A}">
                    <a16:rowId xmlns:a16="http://schemas.microsoft.com/office/drawing/2014/main" val="3106630873"/>
                  </a:ext>
                </a:extLst>
              </a:tr>
              <a:tr h="355288">
                <a:tc>
                  <a:txBody>
                    <a:bodyPr/>
                    <a:lstStyle/>
                    <a:p>
                      <a:pPr algn="r"/>
                      <a:r>
                        <a:rPr lang="en-US" sz="900">
                          <a:solidFill>
                            <a:schemeClr val="bg1"/>
                          </a:solidFill>
                          <a:effectLst/>
                        </a:rPr>
                        <a:t>51</a:t>
                      </a:r>
                    </a:p>
                  </a:txBody>
                  <a:tcPr marL="57150" marR="57150" marT="19050" marB="19050" anchor="ctr">
                    <a:noFill/>
                  </a:tcPr>
                </a:tc>
                <a:tc>
                  <a:txBody>
                    <a:bodyPr/>
                    <a:lstStyle/>
                    <a:p>
                      <a:pPr algn="l"/>
                      <a:r>
                        <a:rPr lang="en-US" sz="900">
                          <a:solidFill>
                            <a:schemeClr val="bg1"/>
                          </a:solidFill>
                          <a:effectLst/>
                        </a:rPr>
                        <a:t>United States</a:t>
                      </a:r>
                    </a:p>
                  </a:txBody>
                  <a:tcPr marL="57150" marR="57150" marT="19050" marB="19050" anchor="ctr">
                    <a:noFill/>
                  </a:tcPr>
                </a:tc>
                <a:tc>
                  <a:txBody>
                    <a:bodyPr/>
                    <a:lstStyle/>
                    <a:p>
                      <a:pPr algn="l"/>
                      <a:r>
                        <a:rPr lang="en-US" sz="900">
                          <a:solidFill>
                            <a:schemeClr val="bg1"/>
                          </a:solidFill>
                          <a:effectLst/>
                        </a:rPr>
                        <a:t>11A</a:t>
                      </a:r>
                    </a:p>
                  </a:txBody>
                  <a:tcPr marL="57150" marR="57150" marT="19050" marB="19050" anchor="ctr">
                    <a:noFill/>
                  </a:tcPr>
                </a:tc>
                <a:tc>
                  <a:txBody>
                    <a:bodyPr/>
                    <a:lstStyle/>
                    <a:p>
                      <a:pPr algn="r"/>
                      <a:r>
                        <a:rPr lang="en-US" sz="900">
                          <a:solidFill>
                            <a:schemeClr val="bg1"/>
                          </a:solidFill>
                          <a:effectLst/>
                        </a:rPr>
                        <a:t>2019-01-12 22:39:47</a:t>
                      </a:r>
                    </a:p>
                  </a:txBody>
                  <a:tcPr marL="57150" marR="57150" marT="19050" marB="19050" anchor="ctr">
                    <a:noFill/>
                  </a:tcPr>
                </a:tc>
                <a:tc>
                  <a:txBody>
                    <a:bodyPr/>
                    <a:lstStyle/>
                    <a:p>
                      <a:pPr algn="l"/>
                      <a:r>
                        <a:rPr lang="en-US" sz="900" dirty="0">
                          <a:solidFill>
                            <a:schemeClr val="bg1"/>
                          </a:solidFill>
                          <a:effectLst/>
                        </a:rPr>
                        <a:t>sqm011900006m4</a:t>
                      </a:r>
                    </a:p>
                  </a:txBody>
                  <a:tcPr marL="57150" marR="57150" marT="19050" marB="19050" anchor="ctr">
                    <a:noFill/>
                  </a:tcPr>
                </a:tc>
                <a:tc>
                  <a:txBody>
                    <a:bodyPr/>
                    <a:lstStyle/>
                    <a:p>
                      <a:pPr algn="r"/>
                      <a:r>
                        <a:rPr lang="en-US" sz="900">
                          <a:solidFill>
                            <a:schemeClr val="bg1"/>
                          </a:solidFill>
                          <a:effectLst/>
                        </a:rPr>
                        <a:t>111</a:t>
                      </a:r>
                    </a:p>
                  </a:txBody>
                  <a:tcPr marL="57150" marR="57150" marT="19050" marB="19050" anchor="ctr">
                    <a:noFill/>
                  </a:tcPr>
                </a:tc>
                <a:extLst>
                  <a:ext uri="{0D108BD9-81ED-4DB2-BD59-A6C34878D82A}">
                    <a16:rowId xmlns:a16="http://schemas.microsoft.com/office/drawing/2014/main" val="4174626905"/>
                  </a:ext>
                </a:extLst>
              </a:tr>
              <a:tr h="355288">
                <a:tc>
                  <a:txBody>
                    <a:bodyPr/>
                    <a:lstStyle/>
                    <a:p>
                      <a:pPr algn="r"/>
                      <a:r>
                        <a:rPr lang="en-US" sz="900">
                          <a:solidFill>
                            <a:schemeClr val="bg1"/>
                          </a:solidFill>
                          <a:effectLst/>
                        </a:rPr>
                        <a:t>236</a:t>
                      </a:r>
                    </a:p>
                  </a:txBody>
                  <a:tcPr marL="57150" marR="57150" marT="19050" marB="19050" anchor="ctr">
                    <a:noFill/>
                  </a:tcPr>
                </a:tc>
                <a:tc>
                  <a:txBody>
                    <a:bodyPr/>
                    <a:lstStyle/>
                    <a:p>
                      <a:pPr algn="l"/>
                      <a:r>
                        <a:rPr lang="en-US" sz="900">
                          <a:solidFill>
                            <a:schemeClr val="bg1"/>
                          </a:solidFill>
                          <a:effectLst/>
                        </a:rPr>
                        <a:t>Australia</a:t>
                      </a:r>
                    </a:p>
                  </a:txBody>
                  <a:tcPr marL="57150" marR="57150" marT="19050" marB="19050" anchor="ctr">
                    <a:noFill/>
                  </a:tcPr>
                </a:tc>
                <a:tc>
                  <a:txBody>
                    <a:bodyPr/>
                    <a:lstStyle/>
                    <a:p>
                      <a:pPr algn="l"/>
                      <a:r>
                        <a:rPr lang="en-US" sz="900">
                          <a:solidFill>
                            <a:schemeClr val="bg1"/>
                          </a:solidFill>
                          <a:effectLst/>
                        </a:rPr>
                        <a:t>33H</a:t>
                      </a:r>
                    </a:p>
                  </a:txBody>
                  <a:tcPr marL="57150" marR="57150" marT="19050" marB="19050" anchor="ctr">
                    <a:noFill/>
                  </a:tcPr>
                </a:tc>
                <a:tc>
                  <a:txBody>
                    <a:bodyPr/>
                    <a:lstStyle/>
                    <a:p>
                      <a:pPr algn="r"/>
                      <a:r>
                        <a:rPr lang="en-US" sz="900">
                          <a:solidFill>
                            <a:schemeClr val="bg1"/>
                          </a:solidFill>
                          <a:effectLst/>
                        </a:rPr>
                        <a:t>2018-11-03 03:46:06</a:t>
                      </a:r>
                    </a:p>
                  </a:txBody>
                  <a:tcPr marL="57150" marR="57150" marT="19050" marB="19050" anchor="ctr">
                    <a:noFill/>
                  </a:tcPr>
                </a:tc>
                <a:tc>
                  <a:txBody>
                    <a:bodyPr/>
                    <a:lstStyle/>
                    <a:p>
                      <a:pPr algn="l"/>
                      <a:r>
                        <a:rPr lang="en-US" sz="900" dirty="0">
                          <a:solidFill>
                            <a:schemeClr val="bg1"/>
                          </a:solidFill>
                          <a:effectLst/>
                        </a:rPr>
                        <a:t>sqs111800082m4</a:t>
                      </a:r>
                    </a:p>
                  </a:txBody>
                  <a:tcPr marL="57150" marR="57150" marT="19050" marB="19050" anchor="ctr">
                    <a:noFill/>
                  </a:tcPr>
                </a:tc>
                <a:tc>
                  <a:txBody>
                    <a:bodyPr/>
                    <a:lstStyle/>
                    <a:p>
                      <a:pPr algn="r"/>
                      <a:r>
                        <a:rPr lang="en-US" sz="900">
                          <a:solidFill>
                            <a:schemeClr val="bg1"/>
                          </a:solidFill>
                          <a:effectLst/>
                        </a:rPr>
                        <a:t>52</a:t>
                      </a:r>
                    </a:p>
                  </a:txBody>
                  <a:tcPr marL="57150" marR="57150" marT="19050" marB="19050" anchor="ctr">
                    <a:noFill/>
                  </a:tcPr>
                </a:tc>
                <a:extLst>
                  <a:ext uri="{0D108BD9-81ED-4DB2-BD59-A6C34878D82A}">
                    <a16:rowId xmlns:a16="http://schemas.microsoft.com/office/drawing/2014/main" val="655981914"/>
                  </a:ext>
                </a:extLst>
              </a:tr>
              <a:tr h="355288">
                <a:tc>
                  <a:txBody>
                    <a:bodyPr/>
                    <a:lstStyle/>
                    <a:p>
                      <a:pPr algn="r"/>
                      <a:r>
                        <a:rPr lang="en-US" sz="900">
                          <a:solidFill>
                            <a:schemeClr val="bg1"/>
                          </a:solidFill>
                          <a:effectLst/>
                        </a:rPr>
                        <a:t>962</a:t>
                      </a:r>
                    </a:p>
                  </a:txBody>
                  <a:tcPr marL="57150" marR="57150" marT="19050" marB="19050" anchor="ctr">
                    <a:noFill/>
                  </a:tcPr>
                </a:tc>
                <a:tc>
                  <a:txBody>
                    <a:bodyPr/>
                    <a:lstStyle/>
                    <a:p>
                      <a:pPr algn="l"/>
                      <a:r>
                        <a:rPr lang="en-US" sz="900">
                          <a:solidFill>
                            <a:schemeClr val="bg1"/>
                          </a:solidFill>
                          <a:effectLst/>
                        </a:rPr>
                        <a:t>Singapore</a:t>
                      </a:r>
                    </a:p>
                  </a:txBody>
                  <a:tcPr marL="57150" marR="57150" marT="19050" marB="19050" anchor="ctr">
                    <a:noFill/>
                  </a:tcPr>
                </a:tc>
                <a:tc>
                  <a:txBody>
                    <a:bodyPr/>
                    <a:lstStyle/>
                    <a:p>
                      <a:pPr algn="l"/>
                      <a:r>
                        <a:rPr lang="en-US" sz="900">
                          <a:solidFill>
                            <a:schemeClr val="bg1"/>
                          </a:solidFill>
                          <a:effectLst/>
                        </a:rPr>
                        <a:t>55H</a:t>
                      </a:r>
                    </a:p>
                  </a:txBody>
                  <a:tcPr marL="57150" marR="57150" marT="19050" marB="19050" anchor="ctr">
                    <a:noFill/>
                  </a:tcPr>
                </a:tc>
                <a:tc>
                  <a:txBody>
                    <a:bodyPr/>
                    <a:lstStyle/>
                    <a:p>
                      <a:pPr algn="r"/>
                      <a:r>
                        <a:rPr lang="en-US" sz="900">
                          <a:solidFill>
                            <a:schemeClr val="bg1"/>
                          </a:solidFill>
                          <a:effectLst/>
                        </a:rPr>
                        <a:t>2019-01-20 06:09:49</a:t>
                      </a:r>
                    </a:p>
                  </a:txBody>
                  <a:tcPr marL="57150" marR="57150" marT="19050" marB="19050" anchor="ctr">
                    <a:noFill/>
                  </a:tcPr>
                </a:tc>
                <a:tc>
                  <a:txBody>
                    <a:bodyPr/>
                    <a:lstStyle/>
                    <a:p>
                      <a:pPr algn="l"/>
                      <a:r>
                        <a:rPr lang="en-US" sz="900" dirty="0">
                          <a:solidFill>
                            <a:schemeClr val="bg1"/>
                          </a:solidFill>
                          <a:effectLst/>
                        </a:rPr>
                        <a:t>sqs091800051m4</a:t>
                      </a:r>
                    </a:p>
                  </a:txBody>
                  <a:tcPr marL="57150" marR="57150" marT="19050" marB="19050" anchor="ctr">
                    <a:noFill/>
                  </a:tcPr>
                </a:tc>
                <a:tc>
                  <a:txBody>
                    <a:bodyPr/>
                    <a:lstStyle/>
                    <a:p>
                      <a:pPr algn="r"/>
                      <a:r>
                        <a:rPr lang="en-US" sz="900" dirty="0">
                          <a:solidFill>
                            <a:schemeClr val="bg1"/>
                          </a:solidFill>
                          <a:effectLst/>
                        </a:rPr>
                        <a:t>21</a:t>
                      </a:r>
                    </a:p>
                  </a:txBody>
                  <a:tcPr marL="57150" marR="57150" marT="19050" marB="19050" anchor="ctr">
                    <a:noFill/>
                  </a:tcPr>
                </a:tc>
                <a:extLst>
                  <a:ext uri="{0D108BD9-81ED-4DB2-BD59-A6C34878D82A}">
                    <a16:rowId xmlns:a16="http://schemas.microsoft.com/office/drawing/2014/main" val="3177255078"/>
                  </a:ext>
                </a:extLst>
              </a:tr>
              <a:tr h="355288">
                <a:tc>
                  <a:txBody>
                    <a:bodyPr/>
                    <a:lstStyle/>
                    <a:p>
                      <a:pPr algn="r"/>
                      <a:r>
                        <a:rPr lang="en-US" sz="900">
                          <a:solidFill>
                            <a:schemeClr val="bg1"/>
                          </a:solidFill>
                          <a:effectLst/>
                        </a:rPr>
                        <a:t>32</a:t>
                      </a:r>
                    </a:p>
                  </a:txBody>
                  <a:tcPr marL="57150" marR="57150" marT="19050" marB="19050" anchor="ctr">
                    <a:noFill/>
                  </a:tcPr>
                </a:tc>
                <a:tc>
                  <a:txBody>
                    <a:bodyPr/>
                    <a:lstStyle/>
                    <a:p>
                      <a:pPr algn="l"/>
                      <a:r>
                        <a:rPr lang="en-US" sz="900">
                          <a:solidFill>
                            <a:schemeClr val="bg1"/>
                          </a:solidFill>
                          <a:effectLst/>
                        </a:rPr>
                        <a:t>Singapore</a:t>
                      </a:r>
                    </a:p>
                  </a:txBody>
                  <a:tcPr marL="57150" marR="57150" marT="19050" marB="19050" anchor="ctr">
                    <a:noFill/>
                  </a:tcPr>
                </a:tc>
                <a:tc>
                  <a:txBody>
                    <a:bodyPr/>
                    <a:lstStyle/>
                    <a:p>
                      <a:pPr algn="l"/>
                      <a:r>
                        <a:rPr lang="en-US" sz="900">
                          <a:solidFill>
                            <a:schemeClr val="bg1"/>
                          </a:solidFill>
                          <a:effectLst/>
                        </a:rPr>
                        <a:t>49D</a:t>
                      </a:r>
                    </a:p>
                  </a:txBody>
                  <a:tcPr marL="57150" marR="57150" marT="19050" marB="19050" anchor="ctr">
                    <a:noFill/>
                  </a:tcPr>
                </a:tc>
                <a:tc>
                  <a:txBody>
                    <a:bodyPr/>
                    <a:lstStyle/>
                    <a:p>
                      <a:pPr algn="r"/>
                      <a:r>
                        <a:rPr lang="en-US" sz="900" dirty="0">
                          <a:solidFill>
                            <a:schemeClr val="bg1"/>
                          </a:solidFill>
                          <a:effectLst/>
                        </a:rPr>
                        <a:t>2018-10-14 01:12:37</a:t>
                      </a:r>
                    </a:p>
                  </a:txBody>
                  <a:tcPr marL="57150" marR="57150" marT="19050" marB="19050" anchor="ctr">
                    <a:noFill/>
                  </a:tcPr>
                </a:tc>
                <a:tc>
                  <a:txBody>
                    <a:bodyPr/>
                    <a:lstStyle/>
                    <a:p>
                      <a:pPr algn="l"/>
                      <a:r>
                        <a:rPr lang="en-US" sz="900" dirty="0">
                          <a:solidFill>
                            <a:schemeClr val="bg1"/>
                          </a:solidFill>
                          <a:effectLst/>
                        </a:rPr>
                        <a:t>sqm101800054m4</a:t>
                      </a:r>
                    </a:p>
                  </a:txBody>
                  <a:tcPr marL="57150" marR="57150" marT="19050" marB="19050" anchor="ctr">
                    <a:noFill/>
                  </a:tcPr>
                </a:tc>
                <a:tc>
                  <a:txBody>
                    <a:bodyPr/>
                    <a:lstStyle/>
                    <a:p>
                      <a:pPr algn="r"/>
                      <a:r>
                        <a:rPr lang="en-US" sz="900" dirty="0">
                          <a:solidFill>
                            <a:schemeClr val="bg1"/>
                          </a:solidFill>
                          <a:effectLst/>
                        </a:rPr>
                        <a:t>44</a:t>
                      </a:r>
                    </a:p>
                  </a:txBody>
                  <a:tcPr marL="57150" marR="57150" marT="19050" marB="19050" anchor="ctr">
                    <a:noFill/>
                  </a:tcPr>
                </a:tc>
                <a:extLst>
                  <a:ext uri="{0D108BD9-81ED-4DB2-BD59-A6C34878D82A}">
                    <a16:rowId xmlns:a16="http://schemas.microsoft.com/office/drawing/2014/main" val="3203272998"/>
                  </a:ext>
                </a:extLst>
              </a:tr>
            </a:tbl>
          </a:graphicData>
        </a:graphic>
      </p:graphicFrame>
      <p:graphicFrame>
        <p:nvGraphicFramePr>
          <p:cNvPr id="4" name="Table 3">
            <a:extLst>
              <a:ext uri="{FF2B5EF4-FFF2-40B4-BE49-F238E27FC236}">
                <a16:creationId xmlns:a16="http://schemas.microsoft.com/office/drawing/2014/main" id="{D94DEEDA-7565-3345-ACEB-87E473DA377A}"/>
              </a:ext>
            </a:extLst>
          </p:cNvPr>
          <p:cNvGraphicFramePr>
            <a:graphicFrameLocks noGrp="1"/>
          </p:cNvGraphicFramePr>
          <p:nvPr>
            <p:extLst>
              <p:ext uri="{D42A27DB-BD31-4B8C-83A1-F6EECF244321}">
                <p14:modId xmlns:p14="http://schemas.microsoft.com/office/powerpoint/2010/main" val="2949960923"/>
              </p:ext>
            </p:extLst>
          </p:nvPr>
        </p:nvGraphicFramePr>
        <p:xfrm>
          <a:off x="4266315" y="1265750"/>
          <a:ext cx="4831965" cy="2879589"/>
        </p:xfrm>
        <a:graphic>
          <a:graphicData uri="http://schemas.openxmlformats.org/drawingml/2006/table">
            <a:tbl>
              <a:tblPr firstRow="1" bandRow="1">
                <a:tableStyleId>{EB344D84-9AFB-497E-A393-DC336BA19D2E}</a:tableStyleId>
              </a:tblPr>
              <a:tblGrid>
                <a:gridCol w="1073781">
                  <a:extLst>
                    <a:ext uri="{9D8B030D-6E8A-4147-A177-3AD203B41FA5}">
                      <a16:colId xmlns:a16="http://schemas.microsoft.com/office/drawing/2014/main" val="1902964398"/>
                    </a:ext>
                  </a:extLst>
                </a:gridCol>
                <a:gridCol w="896112">
                  <a:extLst>
                    <a:ext uri="{9D8B030D-6E8A-4147-A177-3AD203B41FA5}">
                      <a16:colId xmlns:a16="http://schemas.microsoft.com/office/drawing/2014/main" val="1139423427"/>
                    </a:ext>
                  </a:extLst>
                </a:gridCol>
                <a:gridCol w="548640">
                  <a:extLst>
                    <a:ext uri="{9D8B030D-6E8A-4147-A177-3AD203B41FA5}">
                      <a16:colId xmlns:a16="http://schemas.microsoft.com/office/drawing/2014/main" val="1632889697"/>
                    </a:ext>
                  </a:extLst>
                </a:gridCol>
                <a:gridCol w="566928">
                  <a:extLst>
                    <a:ext uri="{9D8B030D-6E8A-4147-A177-3AD203B41FA5}">
                      <a16:colId xmlns:a16="http://schemas.microsoft.com/office/drawing/2014/main" val="1051470921"/>
                    </a:ext>
                  </a:extLst>
                </a:gridCol>
                <a:gridCol w="640080">
                  <a:extLst>
                    <a:ext uri="{9D8B030D-6E8A-4147-A177-3AD203B41FA5}">
                      <a16:colId xmlns:a16="http://schemas.microsoft.com/office/drawing/2014/main" val="548363146"/>
                    </a:ext>
                  </a:extLst>
                </a:gridCol>
                <a:gridCol w="585216">
                  <a:extLst>
                    <a:ext uri="{9D8B030D-6E8A-4147-A177-3AD203B41FA5}">
                      <a16:colId xmlns:a16="http://schemas.microsoft.com/office/drawing/2014/main" val="3842043487"/>
                    </a:ext>
                  </a:extLst>
                </a:gridCol>
                <a:gridCol w="521208">
                  <a:extLst>
                    <a:ext uri="{9D8B030D-6E8A-4147-A177-3AD203B41FA5}">
                      <a16:colId xmlns:a16="http://schemas.microsoft.com/office/drawing/2014/main" val="76415978"/>
                    </a:ext>
                  </a:extLst>
                </a:gridCol>
              </a:tblGrid>
              <a:tr h="389444">
                <a:tc>
                  <a:txBody>
                    <a:bodyPr/>
                    <a:lstStyle/>
                    <a:p>
                      <a:pPr algn="l"/>
                      <a:r>
                        <a:rPr lang="en-US" sz="900" dirty="0">
                          <a:solidFill>
                            <a:schemeClr val="bg1"/>
                          </a:solidFill>
                          <a:effectLst/>
                        </a:rPr>
                        <a:t>Media ID</a:t>
                      </a:r>
                    </a:p>
                  </a:txBody>
                  <a:tcPr marL="57150" marR="57150" marB="28575" anchor="ctr">
                    <a:noFill/>
                  </a:tcPr>
                </a:tc>
                <a:tc>
                  <a:txBody>
                    <a:bodyPr/>
                    <a:lstStyle/>
                    <a:p>
                      <a:pPr algn="l"/>
                      <a:r>
                        <a:rPr lang="en-US" sz="900" dirty="0">
                          <a:solidFill>
                            <a:schemeClr val="bg1"/>
                          </a:solidFill>
                          <a:effectLst/>
                        </a:rPr>
                        <a:t>Title</a:t>
                      </a:r>
                      <a:endParaRPr lang="en-US" sz="900" b="0" dirty="0">
                        <a:solidFill>
                          <a:schemeClr val="bg1"/>
                        </a:solidFill>
                        <a:effectLst/>
                      </a:endParaRPr>
                    </a:p>
                  </a:txBody>
                  <a:tcPr marL="57150" marR="57150" marB="28575" anchor="ctr">
                    <a:noFill/>
                  </a:tcPr>
                </a:tc>
                <a:tc>
                  <a:txBody>
                    <a:bodyPr/>
                    <a:lstStyle/>
                    <a:p>
                      <a:pPr algn="l"/>
                      <a:r>
                        <a:rPr lang="en-US" sz="900" dirty="0">
                          <a:solidFill>
                            <a:schemeClr val="bg1"/>
                          </a:solidFill>
                          <a:effectLst/>
                        </a:rPr>
                        <a:t>Content Type</a:t>
                      </a:r>
                      <a:endParaRPr lang="en-US" sz="900" b="0" dirty="0">
                        <a:solidFill>
                          <a:schemeClr val="bg1"/>
                        </a:solidFill>
                        <a:effectLst/>
                      </a:endParaRPr>
                    </a:p>
                  </a:txBody>
                  <a:tcPr marL="57150" marR="57150" marB="28575" anchor="ctr">
                    <a:noFill/>
                  </a:tcPr>
                </a:tc>
                <a:tc>
                  <a:txBody>
                    <a:bodyPr/>
                    <a:lstStyle/>
                    <a:p>
                      <a:pPr algn="r"/>
                      <a:r>
                        <a:rPr lang="en-US" sz="900" dirty="0">
                          <a:solidFill>
                            <a:schemeClr val="bg1"/>
                          </a:solidFill>
                          <a:effectLst/>
                        </a:rPr>
                        <a:t>Release Year</a:t>
                      </a:r>
                      <a:endParaRPr lang="en-US" sz="900" b="0" dirty="0">
                        <a:solidFill>
                          <a:schemeClr val="bg1"/>
                        </a:solidFill>
                        <a:effectLst/>
                      </a:endParaRPr>
                    </a:p>
                  </a:txBody>
                  <a:tcPr marL="57150" marR="57150" marB="28575" anchor="ctr">
                    <a:noFill/>
                  </a:tcPr>
                </a:tc>
                <a:tc>
                  <a:txBody>
                    <a:bodyPr/>
                    <a:lstStyle/>
                    <a:p>
                      <a:pPr algn="l"/>
                      <a:r>
                        <a:rPr lang="en-US" sz="900" dirty="0">
                          <a:solidFill>
                            <a:schemeClr val="bg1"/>
                          </a:solidFill>
                          <a:effectLst/>
                        </a:rPr>
                        <a:t>Genre</a:t>
                      </a:r>
                      <a:endParaRPr lang="en-US" sz="900" b="0" dirty="0">
                        <a:solidFill>
                          <a:schemeClr val="bg1"/>
                        </a:solidFill>
                        <a:effectLst/>
                      </a:endParaRPr>
                    </a:p>
                  </a:txBody>
                  <a:tcPr marL="57150" marR="57150" marB="28575" anchor="ctr">
                    <a:noFill/>
                  </a:tcPr>
                </a:tc>
                <a:tc>
                  <a:txBody>
                    <a:bodyPr/>
                    <a:lstStyle/>
                    <a:p>
                      <a:pPr algn="l"/>
                      <a:r>
                        <a:rPr lang="en-US" sz="900" dirty="0">
                          <a:solidFill>
                            <a:schemeClr val="bg1"/>
                          </a:solidFill>
                          <a:effectLst/>
                        </a:rPr>
                        <a:t>Country Origin</a:t>
                      </a:r>
                      <a:endParaRPr lang="en-US" sz="900" b="0" dirty="0">
                        <a:solidFill>
                          <a:schemeClr val="bg1"/>
                        </a:solidFill>
                        <a:effectLst/>
                      </a:endParaRPr>
                    </a:p>
                  </a:txBody>
                  <a:tcPr marL="57150" marR="57150" marB="28575" anchor="ctr">
                    <a:noFill/>
                  </a:tcPr>
                </a:tc>
                <a:tc>
                  <a:txBody>
                    <a:bodyPr/>
                    <a:lstStyle/>
                    <a:p>
                      <a:pPr algn="r"/>
                      <a:r>
                        <a:rPr lang="en-US" sz="900" dirty="0">
                          <a:solidFill>
                            <a:schemeClr val="bg1"/>
                          </a:solidFill>
                          <a:effectLst/>
                        </a:rPr>
                        <a:t>People Score</a:t>
                      </a:r>
                      <a:endParaRPr lang="en-US" sz="900" b="0" dirty="0">
                        <a:solidFill>
                          <a:schemeClr val="bg1"/>
                        </a:solidFill>
                        <a:effectLst/>
                      </a:endParaRPr>
                    </a:p>
                  </a:txBody>
                  <a:tcPr marL="57150" marR="57150" marB="28575" anchor="ctr">
                    <a:noFill/>
                  </a:tcPr>
                </a:tc>
                <a:extLst>
                  <a:ext uri="{0D108BD9-81ED-4DB2-BD59-A6C34878D82A}">
                    <a16:rowId xmlns:a16="http://schemas.microsoft.com/office/drawing/2014/main" val="2205424437"/>
                  </a:ext>
                </a:extLst>
              </a:tr>
              <a:tr h="307717">
                <a:tc>
                  <a:txBody>
                    <a:bodyPr/>
                    <a:lstStyle/>
                    <a:p>
                      <a:pPr algn="l"/>
                      <a:r>
                        <a:rPr lang="en-US" sz="900" dirty="0">
                          <a:solidFill>
                            <a:schemeClr val="bg1"/>
                          </a:solidFill>
                          <a:effectLst/>
                        </a:rPr>
                        <a:t>sqm071800014m4</a:t>
                      </a:r>
                    </a:p>
                  </a:txBody>
                  <a:tcPr marL="57150" marR="57150" marT="19050" marB="19050" anchor="ctr">
                    <a:noFill/>
                  </a:tcPr>
                </a:tc>
                <a:tc>
                  <a:txBody>
                    <a:bodyPr/>
                    <a:lstStyle/>
                    <a:p>
                      <a:pPr algn="l"/>
                      <a:r>
                        <a:rPr lang="en-US" sz="900" dirty="0">
                          <a:solidFill>
                            <a:schemeClr val="bg1"/>
                          </a:solidFill>
                          <a:effectLst/>
                        </a:rPr>
                        <a:t>The Full House</a:t>
                      </a:r>
                    </a:p>
                  </a:txBody>
                  <a:tcPr marL="57150" marR="57150" marT="19050" marB="19050" anchor="ctr">
                    <a:noFill/>
                  </a:tcPr>
                </a:tc>
                <a:tc>
                  <a:txBody>
                    <a:bodyPr/>
                    <a:lstStyle/>
                    <a:p>
                      <a:pPr algn="l"/>
                      <a:r>
                        <a:rPr lang="en-US" sz="900" dirty="0">
                          <a:solidFill>
                            <a:schemeClr val="bg1"/>
                          </a:solidFill>
                          <a:effectLst/>
                        </a:rPr>
                        <a:t>movie</a:t>
                      </a:r>
                    </a:p>
                  </a:txBody>
                  <a:tcPr marL="57150" marR="57150" marT="19050" marB="19050" anchor="ctr">
                    <a:noFill/>
                  </a:tcPr>
                </a:tc>
                <a:tc>
                  <a:txBody>
                    <a:bodyPr/>
                    <a:lstStyle/>
                    <a:p>
                      <a:pPr algn="r"/>
                      <a:r>
                        <a:rPr lang="en-US" sz="900" dirty="0">
                          <a:solidFill>
                            <a:schemeClr val="bg1"/>
                          </a:solidFill>
                          <a:effectLst/>
                        </a:rPr>
                        <a:t>2018</a:t>
                      </a:r>
                    </a:p>
                  </a:txBody>
                  <a:tcPr marL="57150" marR="57150" marT="19050" marB="19050" anchor="ctr">
                    <a:noFill/>
                  </a:tcPr>
                </a:tc>
                <a:tc>
                  <a:txBody>
                    <a:bodyPr/>
                    <a:lstStyle/>
                    <a:p>
                      <a:pPr algn="l"/>
                      <a:r>
                        <a:rPr lang="en-US" sz="900" dirty="0">
                          <a:solidFill>
                            <a:schemeClr val="bg1"/>
                          </a:solidFill>
                          <a:effectLst/>
                        </a:rPr>
                        <a:t>Comedy</a:t>
                      </a:r>
                    </a:p>
                  </a:txBody>
                  <a:tcPr marL="57150" marR="57150" marT="19050" marB="19050" anchor="ctr">
                    <a:noFill/>
                  </a:tcPr>
                </a:tc>
                <a:tc>
                  <a:txBody>
                    <a:bodyPr/>
                    <a:lstStyle/>
                    <a:p>
                      <a:pPr algn="l"/>
                      <a:r>
                        <a:rPr lang="en-US" sz="900" dirty="0">
                          <a:solidFill>
                            <a:schemeClr val="bg1"/>
                          </a:solidFill>
                          <a:effectLst/>
                        </a:rPr>
                        <a:t>FRA</a:t>
                      </a:r>
                    </a:p>
                  </a:txBody>
                  <a:tcPr marL="57150" marR="57150" marT="19050" marB="19050" anchor="ctr">
                    <a:noFill/>
                  </a:tcPr>
                </a:tc>
                <a:tc>
                  <a:txBody>
                    <a:bodyPr/>
                    <a:lstStyle/>
                    <a:p>
                      <a:pPr algn="r"/>
                      <a:r>
                        <a:rPr lang="en-US" sz="900" dirty="0">
                          <a:solidFill>
                            <a:schemeClr val="bg1"/>
                          </a:solidFill>
                          <a:effectLst/>
                        </a:rPr>
                        <a:t>5.4</a:t>
                      </a:r>
                    </a:p>
                  </a:txBody>
                  <a:tcPr marL="57150" marR="57150" marT="19050" marB="19050" anchor="ctr">
                    <a:noFill/>
                  </a:tcPr>
                </a:tc>
                <a:extLst>
                  <a:ext uri="{0D108BD9-81ED-4DB2-BD59-A6C34878D82A}">
                    <a16:rowId xmlns:a16="http://schemas.microsoft.com/office/drawing/2014/main" val="2845851625"/>
                  </a:ext>
                </a:extLst>
              </a:tr>
              <a:tr h="321234">
                <a:tc>
                  <a:txBody>
                    <a:bodyPr/>
                    <a:lstStyle/>
                    <a:p>
                      <a:pPr algn="l"/>
                      <a:r>
                        <a:rPr lang="en-US" sz="900" dirty="0">
                          <a:solidFill>
                            <a:schemeClr val="bg1"/>
                          </a:solidFill>
                          <a:effectLst/>
                        </a:rPr>
                        <a:t>sqs121800067m4</a:t>
                      </a:r>
                    </a:p>
                  </a:txBody>
                  <a:tcPr marL="57150" marR="57150" marT="19050" marB="19050" anchor="ctr">
                    <a:noFill/>
                  </a:tcPr>
                </a:tc>
                <a:tc>
                  <a:txBody>
                    <a:bodyPr/>
                    <a:lstStyle/>
                    <a:p>
                      <a:pPr algn="l"/>
                      <a:r>
                        <a:rPr lang="en-US" sz="900">
                          <a:solidFill>
                            <a:schemeClr val="bg1"/>
                          </a:solidFill>
                          <a:effectLst/>
                        </a:rPr>
                        <a:t>Petey IV (S01, Ep7)</a:t>
                      </a:r>
                      <a:endParaRPr lang="en-US" sz="900" dirty="0">
                        <a:solidFill>
                          <a:schemeClr val="bg1"/>
                        </a:solidFill>
                        <a:effectLst/>
                      </a:endParaRPr>
                    </a:p>
                  </a:txBody>
                  <a:tcPr marL="57150" marR="57150" marT="19050" marB="19050" anchor="ctr">
                    <a:noFill/>
                  </a:tcPr>
                </a:tc>
                <a:tc>
                  <a:txBody>
                    <a:bodyPr/>
                    <a:lstStyle/>
                    <a:p>
                      <a:pPr algn="l"/>
                      <a:r>
                        <a:rPr lang="en-US" sz="900" dirty="0">
                          <a:solidFill>
                            <a:schemeClr val="bg1"/>
                          </a:solidFill>
                          <a:effectLst/>
                        </a:rPr>
                        <a:t>Tv</a:t>
                      </a:r>
                    </a:p>
                    <a:p>
                      <a:pPr algn="l"/>
                      <a:r>
                        <a:rPr lang="en-US" sz="900" dirty="0">
                          <a:solidFill>
                            <a:schemeClr val="bg1"/>
                          </a:solidFill>
                          <a:effectLst/>
                        </a:rPr>
                        <a:t>episode</a:t>
                      </a:r>
                    </a:p>
                  </a:txBody>
                  <a:tcPr marL="57150" marR="57150" marT="19050" marB="19050" anchor="ctr">
                    <a:noFill/>
                  </a:tcPr>
                </a:tc>
                <a:tc>
                  <a:txBody>
                    <a:bodyPr/>
                    <a:lstStyle/>
                    <a:p>
                      <a:pPr algn="r"/>
                      <a:r>
                        <a:rPr lang="en-US" sz="900">
                          <a:solidFill>
                            <a:schemeClr val="bg1"/>
                          </a:solidFill>
                          <a:effectLst/>
                        </a:rPr>
                        <a:t>2017</a:t>
                      </a:r>
                    </a:p>
                  </a:txBody>
                  <a:tcPr marL="57150" marR="57150" marT="19050" marB="19050" anchor="ctr">
                    <a:noFill/>
                  </a:tcPr>
                </a:tc>
                <a:tc>
                  <a:txBody>
                    <a:bodyPr/>
                    <a:lstStyle/>
                    <a:p>
                      <a:pPr algn="l"/>
                      <a:r>
                        <a:rPr lang="en-US" sz="900">
                          <a:solidFill>
                            <a:schemeClr val="bg1"/>
                          </a:solidFill>
                          <a:effectLst/>
                        </a:rPr>
                        <a:t>Animation</a:t>
                      </a:r>
                    </a:p>
                  </a:txBody>
                  <a:tcPr marL="57150" marR="57150" marT="19050" marB="19050" anchor="ctr">
                    <a:noFill/>
                  </a:tcPr>
                </a:tc>
                <a:tc>
                  <a:txBody>
                    <a:bodyPr/>
                    <a:lstStyle/>
                    <a:p>
                      <a:pPr algn="l"/>
                      <a:r>
                        <a:rPr lang="en-US" sz="900" dirty="0">
                          <a:solidFill>
                            <a:schemeClr val="bg1"/>
                          </a:solidFill>
                          <a:effectLst/>
                        </a:rPr>
                        <a:t>USA</a:t>
                      </a:r>
                    </a:p>
                  </a:txBody>
                  <a:tcPr marL="57150" marR="57150" marT="19050" marB="19050" anchor="ctr">
                    <a:noFill/>
                  </a:tcPr>
                </a:tc>
                <a:tc>
                  <a:txBody>
                    <a:bodyPr/>
                    <a:lstStyle/>
                    <a:p>
                      <a:pPr algn="r"/>
                      <a:r>
                        <a:rPr lang="en-US" sz="900">
                          <a:solidFill>
                            <a:schemeClr val="bg1"/>
                          </a:solidFill>
                          <a:effectLst/>
                        </a:rPr>
                        <a:t>8.3</a:t>
                      </a:r>
                    </a:p>
                  </a:txBody>
                  <a:tcPr marL="57150" marR="57150" marT="19050" marB="19050" anchor="ctr">
                    <a:noFill/>
                  </a:tcPr>
                </a:tc>
                <a:extLst>
                  <a:ext uri="{0D108BD9-81ED-4DB2-BD59-A6C34878D82A}">
                    <a16:rowId xmlns:a16="http://schemas.microsoft.com/office/drawing/2014/main" val="4071149290"/>
                  </a:ext>
                </a:extLst>
              </a:tr>
              <a:tr h="462263">
                <a:tc>
                  <a:txBody>
                    <a:bodyPr/>
                    <a:lstStyle/>
                    <a:p>
                      <a:pPr algn="l"/>
                      <a:r>
                        <a:rPr lang="en-US" sz="900" dirty="0">
                          <a:solidFill>
                            <a:schemeClr val="bg1"/>
                          </a:solidFill>
                          <a:effectLst/>
                        </a:rPr>
                        <a:t>sqm111800009m4</a:t>
                      </a:r>
                    </a:p>
                  </a:txBody>
                  <a:tcPr marL="57150" marR="57150" marT="19050" marB="19050" anchor="ctr">
                    <a:noFill/>
                  </a:tcPr>
                </a:tc>
                <a:tc>
                  <a:txBody>
                    <a:bodyPr/>
                    <a:lstStyle/>
                    <a:p>
                      <a:pPr algn="l"/>
                      <a:r>
                        <a:rPr lang="en-US" sz="900" dirty="0">
                          <a:solidFill>
                            <a:schemeClr val="bg1"/>
                          </a:solidFill>
                          <a:effectLst/>
                        </a:rPr>
                        <a:t>Teen Titans Go! To the Movies</a:t>
                      </a:r>
                    </a:p>
                  </a:txBody>
                  <a:tcPr marL="57150" marR="57150" marT="19050" marB="19050" anchor="ctr">
                    <a:noFill/>
                  </a:tcPr>
                </a:tc>
                <a:tc>
                  <a:txBody>
                    <a:bodyPr/>
                    <a:lstStyle/>
                    <a:p>
                      <a:pPr algn="l"/>
                      <a:r>
                        <a:rPr lang="en-US" sz="900">
                          <a:solidFill>
                            <a:schemeClr val="bg1"/>
                          </a:solidFill>
                          <a:effectLst/>
                        </a:rPr>
                        <a:t>movie</a:t>
                      </a:r>
                    </a:p>
                  </a:txBody>
                  <a:tcPr marL="57150" marR="57150" marT="19050" marB="19050" anchor="ctr">
                    <a:noFill/>
                  </a:tcPr>
                </a:tc>
                <a:tc>
                  <a:txBody>
                    <a:bodyPr/>
                    <a:lstStyle/>
                    <a:p>
                      <a:pPr algn="r"/>
                      <a:r>
                        <a:rPr lang="en-US" sz="900" dirty="0">
                          <a:solidFill>
                            <a:schemeClr val="bg1"/>
                          </a:solidFill>
                          <a:effectLst/>
                        </a:rPr>
                        <a:t>2018</a:t>
                      </a:r>
                    </a:p>
                  </a:txBody>
                  <a:tcPr marL="57150" marR="57150" marT="19050" marB="19050" anchor="ctr">
                    <a:noFill/>
                  </a:tcPr>
                </a:tc>
                <a:tc>
                  <a:txBody>
                    <a:bodyPr/>
                    <a:lstStyle/>
                    <a:p>
                      <a:pPr algn="l"/>
                      <a:r>
                        <a:rPr lang="en-US" sz="900">
                          <a:solidFill>
                            <a:schemeClr val="bg1"/>
                          </a:solidFill>
                          <a:effectLst/>
                        </a:rPr>
                        <a:t>Action</a:t>
                      </a:r>
                    </a:p>
                  </a:txBody>
                  <a:tcPr marL="57150" marR="57150" marT="19050" marB="19050" anchor="ctr">
                    <a:noFill/>
                  </a:tcPr>
                </a:tc>
                <a:tc>
                  <a:txBody>
                    <a:bodyPr/>
                    <a:lstStyle/>
                    <a:p>
                      <a:pPr algn="l"/>
                      <a:r>
                        <a:rPr lang="en-US" sz="900">
                          <a:solidFill>
                            <a:schemeClr val="bg1"/>
                          </a:solidFill>
                          <a:effectLst/>
                        </a:rPr>
                        <a:t>USA</a:t>
                      </a:r>
                    </a:p>
                  </a:txBody>
                  <a:tcPr marL="57150" marR="57150" marT="19050" marB="19050" anchor="ctr">
                    <a:noFill/>
                  </a:tcPr>
                </a:tc>
                <a:tc>
                  <a:txBody>
                    <a:bodyPr/>
                    <a:lstStyle/>
                    <a:p>
                      <a:pPr algn="r"/>
                      <a:r>
                        <a:rPr lang="en-US" sz="900" dirty="0">
                          <a:solidFill>
                            <a:schemeClr val="bg1"/>
                          </a:solidFill>
                          <a:effectLst/>
                        </a:rPr>
                        <a:t>6.9</a:t>
                      </a:r>
                    </a:p>
                  </a:txBody>
                  <a:tcPr marL="57150" marR="57150" marT="19050" marB="19050" anchor="ctr">
                    <a:noFill/>
                  </a:tcPr>
                </a:tc>
                <a:extLst>
                  <a:ext uri="{0D108BD9-81ED-4DB2-BD59-A6C34878D82A}">
                    <a16:rowId xmlns:a16="http://schemas.microsoft.com/office/drawing/2014/main" val="808772117"/>
                  </a:ext>
                </a:extLst>
              </a:tr>
              <a:tr h="307717">
                <a:tc>
                  <a:txBody>
                    <a:bodyPr/>
                    <a:lstStyle/>
                    <a:p>
                      <a:pPr algn="l"/>
                      <a:r>
                        <a:rPr lang="en-US" sz="900" dirty="0">
                          <a:solidFill>
                            <a:schemeClr val="bg1"/>
                          </a:solidFill>
                          <a:effectLst/>
                        </a:rPr>
                        <a:t>sqm011900006m4</a:t>
                      </a:r>
                    </a:p>
                  </a:txBody>
                  <a:tcPr marL="57150" marR="57150" marT="19050" marB="19050" anchor="ctr">
                    <a:noFill/>
                  </a:tcPr>
                </a:tc>
                <a:tc>
                  <a:txBody>
                    <a:bodyPr/>
                    <a:lstStyle/>
                    <a:p>
                      <a:pPr algn="l"/>
                      <a:r>
                        <a:rPr lang="en-US" sz="900">
                          <a:solidFill>
                            <a:schemeClr val="bg1"/>
                          </a:solidFill>
                          <a:effectLst/>
                        </a:rPr>
                        <a:t>White Boy Rick</a:t>
                      </a:r>
                    </a:p>
                  </a:txBody>
                  <a:tcPr marL="57150" marR="57150" marT="19050" marB="19050" anchor="ctr">
                    <a:noFill/>
                  </a:tcPr>
                </a:tc>
                <a:tc>
                  <a:txBody>
                    <a:bodyPr/>
                    <a:lstStyle/>
                    <a:p>
                      <a:pPr algn="l"/>
                      <a:r>
                        <a:rPr lang="en-US" sz="900">
                          <a:solidFill>
                            <a:schemeClr val="bg1"/>
                          </a:solidFill>
                          <a:effectLst/>
                        </a:rPr>
                        <a:t>movie</a:t>
                      </a:r>
                    </a:p>
                  </a:txBody>
                  <a:tcPr marL="57150" marR="57150" marT="19050" marB="19050" anchor="ctr">
                    <a:noFill/>
                  </a:tcPr>
                </a:tc>
                <a:tc>
                  <a:txBody>
                    <a:bodyPr/>
                    <a:lstStyle/>
                    <a:p>
                      <a:pPr algn="r"/>
                      <a:r>
                        <a:rPr lang="en-US" sz="900">
                          <a:solidFill>
                            <a:schemeClr val="bg1"/>
                          </a:solidFill>
                          <a:effectLst/>
                        </a:rPr>
                        <a:t>2018</a:t>
                      </a:r>
                    </a:p>
                  </a:txBody>
                  <a:tcPr marL="57150" marR="57150" marT="19050" marB="19050" anchor="ctr">
                    <a:noFill/>
                  </a:tcPr>
                </a:tc>
                <a:tc>
                  <a:txBody>
                    <a:bodyPr/>
                    <a:lstStyle/>
                    <a:p>
                      <a:pPr algn="l"/>
                      <a:r>
                        <a:rPr lang="en-US" sz="900">
                          <a:solidFill>
                            <a:schemeClr val="bg1"/>
                          </a:solidFill>
                          <a:effectLst/>
                        </a:rPr>
                        <a:t>Drama</a:t>
                      </a:r>
                    </a:p>
                  </a:txBody>
                  <a:tcPr marL="57150" marR="57150" marT="19050" marB="19050" anchor="ctr">
                    <a:noFill/>
                  </a:tcPr>
                </a:tc>
                <a:tc>
                  <a:txBody>
                    <a:bodyPr/>
                    <a:lstStyle/>
                    <a:p>
                      <a:pPr algn="l"/>
                      <a:r>
                        <a:rPr lang="en-US" sz="900">
                          <a:solidFill>
                            <a:schemeClr val="bg1"/>
                          </a:solidFill>
                          <a:effectLst/>
                        </a:rPr>
                        <a:t>USA</a:t>
                      </a:r>
                    </a:p>
                  </a:txBody>
                  <a:tcPr marL="57150" marR="57150" marT="19050" marB="19050" anchor="ctr">
                    <a:noFill/>
                  </a:tcPr>
                </a:tc>
                <a:tc>
                  <a:txBody>
                    <a:bodyPr/>
                    <a:lstStyle/>
                    <a:p>
                      <a:pPr algn="r"/>
                      <a:r>
                        <a:rPr lang="en-US" sz="900">
                          <a:solidFill>
                            <a:schemeClr val="bg1"/>
                          </a:solidFill>
                          <a:effectLst/>
                        </a:rPr>
                        <a:t>6.5</a:t>
                      </a:r>
                    </a:p>
                  </a:txBody>
                  <a:tcPr marL="57150" marR="57150" marT="19050" marB="19050" anchor="ctr">
                    <a:noFill/>
                  </a:tcPr>
                </a:tc>
                <a:extLst>
                  <a:ext uri="{0D108BD9-81ED-4DB2-BD59-A6C34878D82A}">
                    <a16:rowId xmlns:a16="http://schemas.microsoft.com/office/drawing/2014/main" val="467164517"/>
                  </a:ext>
                </a:extLst>
              </a:tr>
              <a:tr h="321234">
                <a:tc>
                  <a:txBody>
                    <a:bodyPr/>
                    <a:lstStyle/>
                    <a:p>
                      <a:pPr algn="l"/>
                      <a:r>
                        <a:rPr lang="en-US" sz="900" dirty="0">
                          <a:solidFill>
                            <a:schemeClr val="bg1"/>
                          </a:solidFill>
                          <a:effectLst/>
                        </a:rPr>
                        <a:t>sqs111800082m4</a:t>
                      </a:r>
                    </a:p>
                  </a:txBody>
                  <a:tcPr marL="57150" marR="57150" marT="19050" marB="19050" anchor="ctr">
                    <a:noFill/>
                  </a:tcPr>
                </a:tc>
                <a:tc>
                  <a:txBody>
                    <a:bodyPr/>
                    <a:lstStyle/>
                    <a:p>
                      <a:pPr algn="l"/>
                      <a:r>
                        <a:rPr lang="en-US" sz="900">
                          <a:solidFill>
                            <a:schemeClr val="bg1"/>
                          </a:solidFill>
                          <a:effectLst/>
                        </a:rPr>
                        <a:t>S01, Ep 1 The Split</a:t>
                      </a:r>
                    </a:p>
                  </a:txBody>
                  <a:tcPr marL="57150" marR="57150" marT="19050" marB="19050" anchor="ctr">
                    <a:noFill/>
                  </a:tcPr>
                </a:tc>
                <a:tc>
                  <a:txBody>
                    <a:bodyPr/>
                    <a:lstStyle/>
                    <a:p>
                      <a:pPr algn="l"/>
                      <a:r>
                        <a:rPr lang="en-US" sz="900" dirty="0">
                          <a:solidFill>
                            <a:schemeClr val="bg1"/>
                          </a:solidFill>
                          <a:effectLst/>
                        </a:rPr>
                        <a:t>Tv</a:t>
                      </a:r>
                    </a:p>
                    <a:p>
                      <a:pPr algn="l"/>
                      <a:r>
                        <a:rPr lang="en-US" sz="900" dirty="0">
                          <a:solidFill>
                            <a:schemeClr val="bg1"/>
                          </a:solidFill>
                          <a:effectLst/>
                        </a:rPr>
                        <a:t>episode</a:t>
                      </a:r>
                    </a:p>
                  </a:txBody>
                  <a:tcPr marL="57150" marR="57150" marT="19050" marB="19050" anchor="ctr">
                    <a:noFill/>
                  </a:tcPr>
                </a:tc>
                <a:tc>
                  <a:txBody>
                    <a:bodyPr/>
                    <a:lstStyle/>
                    <a:p>
                      <a:pPr algn="r"/>
                      <a:r>
                        <a:rPr lang="en-US" sz="900">
                          <a:solidFill>
                            <a:schemeClr val="bg1"/>
                          </a:solidFill>
                          <a:effectLst/>
                        </a:rPr>
                        <a:t>2018</a:t>
                      </a:r>
                    </a:p>
                  </a:txBody>
                  <a:tcPr marL="57150" marR="57150" marT="19050" marB="19050" anchor="ctr">
                    <a:noFill/>
                  </a:tcPr>
                </a:tc>
                <a:tc>
                  <a:txBody>
                    <a:bodyPr/>
                    <a:lstStyle/>
                    <a:p>
                      <a:pPr algn="l"/>
                      <a:r>
                        <a:rPr lang="en-US" sz="900">
                          <a:solidFill>
                            <a:schemeClr val="bg1"/>
                          </a:solidFill>
                          <a:effectLst/>
                        </a:rPr>
                        <a:t>Drama</a:t>
                      </a:r>
                    </a:p>
                  </a:txBody>
                  <a:tcPr marL="57150" marR="57150" marT="19050" marB="19050" anchor="ctr">
                    <a:noFill/>
                  </a:tcPr>
                </a:tc>
                <a:tc>
                  <a:txBody>
                    <a:bodyPr/>
                    <a:lstStyle/>
                    <a:p>
                      <a:pPr algn="l"/>
                      <a:r>
                        <a:rPr lang="en-US" sz="900">
                          <a:solidFill>
                            <a:schemeClr val="bg1"/>
                          </a:solidFill>
                          <a:effectLst/>
                        </a:rPr>
                        <a:t>GBR</a:t>
                      </a:r>
                    </a:p>
                  </a:txBody>
                  <a:tcPr marL="57150" marR="57150" marT="19050" marB="19050" anchor="ctr">
                    <a:noFill/>
                  </a:tcPr>
                </a:tc>
                <a:tc>
                  <a:txBody>
                    <a:bodyPr/>
                    <a:lstStyle/>
                    <a:p>
                      <a:pPr algn="r"/>
                      <a:r>
                        <a:rPr lang="en-US" sz="900">
                          <a:solidFill>
                            <a:schemeClr val="bg1"/>
                          </a:solidFill>
                          <a:effectLst/>
                        </a:rPr>
                        <a:t>7.1</a:t>
                      </a:r>
                    </a:p>
                  </a:txBody>
                  <a:tcPr marL="57150" marR="57150" marT="19050" marB="19050" anchor="ctr">
                    <a:noFill/>
                  </a:tcPr>
                </a:tc>
                <a:extLst>
                  <a:ext uri="{0D108BD9-81ED-4DB2-BD59-A6C34878D82A}">
                    <a16:rowId xmlns:a16="http://schemas.microsoft.com/office/drawing/2014/main" val="3710061540"/>
                  </a:ext>
                </a:extLst>
              </a:tr>
              <a:tr h="462263">
                <a:tc>
                  <a:txBody>
                    <a:bodyPr/>
                    <a:lstStyle/>
                    <a:p>
                      <a:pPr algn="l"/>
                      <a:r>
                        <a:rPr lang="en-US" sz="900" dirty="0">
                          <a:solidFill>
                            <a:schemeClr val="bg1"/>
                          </a:solidFill>
                          <a:effectLst/>
                        </a:rPr>
                        <a:t>sqs091800051m4</a:t>
                      </a:r>
                    </a:p>
                  </a:txBody>
                  <a:tcPr marL="57150" marR="57150" marT="19050" marB="19050" anchor="ctr">
                    <a:noFill/>
                  </a:tcPr>
                </a:tc>
                <a:tc>
                  <a:txBody>
                    <a:bodyPr/>
                    <a:lstStyle/>
                    <a:p>
                      <a:pPr algn="l"/>
                      <a:r>
                        <a:rPr lang="en-US" sz="900" dirty="0">
                          <a:solidFill>
                            <a:schemeClr val="bg1"/>
                          </a:solidFill>
                          <a:effectLst/>
                        </a:rPr>
                        <a:t>One With The Red Sweater (Ep2)</a:t>
                      </a:r>
                    </a:p>
                  </a:txBody>
                  <a:tcPr marL="57150" marR="57150" marT="19050" marB="19050" anchor="ctr">
                    <a:noFill/>
                  </a:tcPr>
                </a:tc>
                <a:tc>
                  <a:txBody>
                    <a:bodyPr/>
                    <a:lstStyle/>
                    <a:p>
                      <a:pPr algn="l"/>
                      <a:r>
                        <a:rPr lang="en-US" sz="900" dirty="0">
                          <a:solidFill>
                            <a:schemeClr val="bg1"/>
                          </a:solidFill>
                          <a:effectLst/>
                        </a:rPr>
                        <a:t>Tv</a:t>
                      </a:r>
                    </a:p>
                    <a:p>
                      <a:pPr algn="l"/>
                      <a:r>
                        <a:rPr lang="en-US" sz="900" dirty="0">
                          <a:solidFill>
                            <a:schemeClr val="bg1"/>
                          </a:solidFill>
                          <a:effectLst/>
                        </a:rPr>
                        <a:t>episode</a:t>
                      </a:r>
                    </a:p>
                  </a:txBody>
                  <a:tcPr marL="57150" marR="57150" marT="19050" marB="19050" anchor="ctr">
                    <a:noFill/>
                  </a:tcPr>
                </a:tc>
                <a:tc>
                  <a:txBody>
                    <a:bodyPr/>
                    <a:lstStyle/>
                    <a:p>
                      <a:pPr algn="r"/>
                      <a:r>
                        <a:rPr lang="en-US" sz="900">
                          <a:solidFill>
                            <a:schemeClr val="bg1"/>
                          </a:solidFill>
                          <a:effectLst/>
                        </a:rPr>
                        <a:t>2001</a:t>
                      </a:r>
                    </a:p>
                  </a:txBody>
                  <a:tcPr marL="57150" marR="57150" marT="19050" marB="19050" anchor="ctr">
                    <a:noFill/>
                  </a:tcPr>
                </a:tc>
                <a:tc>
                  <a:txBody>
                    <a:bodyPr/>
                    <a:lstStyle/>
                    <a:p>
                      <a:pPr algn="l"/>
                      <a:r>
                        <a:rPr lang="en-US" sz="900">
                          <a:solidFill>
                            <a:schemeClr val="bg1"/>
                          </a:solidFill>
                          <a:effectLst/>
                        </a:rPr>
                        <a:t>Comedy</a:t>
                      </a:r>
                    </a:p>
                  </a:txBody>
                  <a:tcPr marL="57150" marR="57150" marT="19050" marB="19050" anchor="ctr">
                    <a:noFill/>
                  </a:tcPr>
                </a:tc>
                <a:tc>
                  <a:txBody>
                    <a:bodyPr/>
                    <a:lstStyle/>
                    <a:p>
                      <a:pPr algn="l"/>
                      <a:r>
                        <a:rPr lang="en-US" sz="900">
                          <a:solidFill>
                            <a:schemeClr val="bg1"/>
                          </a:solidFill>
                          <a:effectLst/>
                        </a:rPr>
                        <a:t>USA</a:t>
                      </a:r>
                    </a:p>
                  </a:txBody>
                  <a:tcPr marL="57150" marR="57150" marT="19050" marB="19050" anchor="ctr">
                    <a:noFill/>
                  </a:tcPr>
                </a:tc>
                <a:tc>
                  <a:txBody>
                    <a:bodyPr/>
                    <a:lstStyle/>
                    <a:p>
                      <a:pPr algn="r"/>
                      <a:r>
                        <a:rPr lang="en-US" sz="900">
                          <a:solidFill>
                            <a:schemeClr val="bg1"/>
                          </a:solidFill>
                          <a:effectLst/>
                        </a:rPr>
                        <a:t>9.0</a:t>
                      </a:r>
                    </a:p>
                  </a:txBody>
                  <a:tcPr marL="57150" marR="57150" marT="19050" marB="19050" anchor="ctr">
                    <a:noFill/>
                  </a:tcPr>
                </a:tc>
                <a:extLst>
                  <a:ext uri="{0D108BD9-81ED-4DB2-BD59-A6C34878D82A}">
                    <a16:rowId xmlns:a16="http://schemas.microsoft.com/office/drawing/2014/main" val="3300310830"/>
                  </a:ext>
                </a:extLst>
              </a:tr>
              <a:tr h="307717">
                <a:tc>
                  <a:txBody>
                    <a:bodyPr/>
                    <a:lstStyle/>
                    <a:p>
                      <a:pPr algn="l"/>
                      <a:r>
                        <a:rPr lang="en-US" sz="900" dirty="0">
                          <a:solidFill>
                            <a:schemeClr val="bg1"/>
                          </a:solidFill>
                          <a:effectLst/>
                        </a:rPr>
                        <a:t>sqm101800054m4</a:t>
                      </a:r>
                    </a:p>
                  </a:txBody>
                  <a:tcPr marL="57150" marR="57150" marT="19050" marB="19050" anchor="ctr">
                    <a:noFill/>
                  </a:tcPr>
                </a:tc>
                <a:tc>
                  <a:txBody>
                    <a:bodyPr/>
                    <a:lstStyle/>
                    <a:p>
                      <a:pPr algn="l"/>
                      <a:r>
                        <a:rPr lang="en-US" sz="900" dirty="0">
                          <a:solidFill>
                            <a:schemeClr val="bg1"/>
                          </a:solidFill>
                          <a:effectLst/>
                        </a:rPr>
                        <a:t>Tarzan (1999) </a:t>
                      </a:r>
                    </a:p>
                  </a:txBody>
                  <a:tcPr marL="57150" marR="57150" marT="19050" marB="19050" anchor="ctr">
                    <a:noFill/>
                  </a:tcPr>
                </a:tc>
                <a:tc>
                  <a:txBody>
                    <a:bodyPr/>
                    <a:lstStyle/>
                    <a:p>
                      <a:pPr algn="l"/>
                      <a:r>
                        <a:rPr lang="en-US" sz="900">
                          <a:solidFill>
                            <a:schemeClr val="bg1"/>
                          </a:solidFill>
                          <a:effectLst/>
                        </a:rPr>
                        <a:t>movie</a:t>
                      </a:r>
                    </a:p>
                  </a:txBody>
                  <a:tcPr marL="57150" marR="57150" marT="19050" marB="19050" anchor="ctr">
                    <a:noFill/>
                  </a:tcPr>
                </a:tc>
                <a:tc>
                  <a:txBody>
                    <a:bodyPr/>
                    <a:lstStyle/>
                    <a:p>
                      <a:pPr algn="r"/>
                      <a:r>
                        <a:rPr lang="en-US" sz="900" dirty="0">
                          <a:solidFill>
                            <a:schemeClr val="bg1"/>
                          </a:solidFill>
                          <a:effectLst/>
                        </a:rPr>
                        <a:t>1999</a:t>
                      </a:r>
                    </a:p>
                  </a:txBody>
                  <a:tcPr marL="57150" marR="57150" marT="19050" marB="19050" anchor="ctr">
                    <a:noFill/>
                  </a:tcPr>
                </a:tc>
                <a:tc>
                  <a:txBody>
                    <a:bodyPr/>
                    <a:lstStyle/>
                    <a:p>
                      <a:pPr algn="l"/>
                      <a:r>
                        <a:rPr lang="en-US" sz="900">
                          <a:solidFill>
                            <a:schemeClr val="bg1"/>
                          </a:solidFill>
                          <a:effectLst/>
                        </a:rPr>
                        <a:t>Family</a:t>
                      </a:r>
                    </a:p>
                  </a:txBody>
                  <a:tcPr marL="57150" marR="57150" marT="19050" marB="19050" anchor="ctr">
                    <a:noFill/>
                  </a:tcPr>
                </a:tc>
                <a:tc>
                  <a:txBody>
                    <a:bodyPr/>
                    <a:lstStyle/>
                    <a:p>
                      <a:pPr algn="l"/>
                      <a:r>
                        <a:rPr lang="en-US" sz="900" dirty="0">
                          <a:solidFill>
                            <a:schemeClr val="bg1"/>
                          </a:solidFill>
                          <a:effectLst/>
                        </a:rPr>
                        <a:t>USA</a:t>
                      </a:r>
                    </a:p>
                  </a:txBody>
                  <a:tcPr marL="57150" marR="57150" marT="19050" marB="19050" anchor="ctr">
                    <a:noFill/>
                  </a:tcPr>
                </a:tc>
                <a:tc>
                  <a:txBody>
                    <a:bodyPr/>
                    <a:lstStyle/>
                    <a:p>
                      <a:pPr algn="r"/>
                      <a:r>
                        <a:rPr lang="en-US" sz="900" dirty="0">
                          <a:solidFill>
                            <a:schemeClr val="bg1"/>
                          </a:solidFill>
                          <a:effectLst/>
                        </a:rPr>
                        <a:t>7.2</a:t>
                      </a:r>
                    </a:p>
                  </a:txBody>
                  <a:tcPr marL="57150" marR="57150" marT="19050" marB="19050" anchor="ctr">
                    <a:noFill/>
                  </a:tcPr>
                </a:tc>
                <a:extLst>
                  <a:ext uri="{0D108BD9-81ED-4DB2-BD59-A6C34878D82A}">
                    <a16:rowId xmlns:a16="http://schemas.microsoft.com/office/drawing/2014/main" val="1882589872"/>
                  </a:ext>
                </a:extLst>
              </a:tr>
            </a:tbl>
          </a:graphicData>
        </a:graphic>
      </p:graphicFrame>
      <p:sp>
        <p:nvSpPr>
          <p:cNvPr id="5" name="TextBox 4">
            <a:extLst>
              <a:ext uri="{FF2B5EF4-FFF2-40B4-BE49-F238E27FC236}">
                <a16:creationId xmlns:a16="http://schemas.microsoft.com/office/drawing/2014/main" id="{018E5546-52E1-E541-93B9-EF0D7904698D}"/>
              </a:ext>
            </a:extLst>
          </p:cNvPr>
          <p:cNvSpPr txBox="1"/>
          <p:nvPr/>
        </p:nvSpPr>
        <p:spPr>
          <a:xfrm>
            <a:off x="423047" y="4557989"/>
            <a:ext cx="3387284" cy="400110"/>
          </a:xfrm>
          <a:prstGeom prst="rect">
            <a:avLst/>
          </a:prstGeom>
          <a:noFill/>
        </p:spPr>
        <p:txBody>
          <a:bodyPr wrap="square" rtlCol="0">
            <a:spAutoFit/>
          </a:bodyPr>
          <a:lstStyle/>
          <a:p>
            <a:pPr algn="ctr"/>
            <a:r>
              <a:rPr lang="en-US" sz="2000" dirty="0">
                <a:solidFill>
                  <a:schemeClr val="bg1"/>
                </a:solidFill>
                <a:latin typeface="Cordia New" panose="020B0304020202020204" pitchFamily="34" charset="-34"/>
                <a:cs typeface="Cordia New" panose="020B0304020202020204" pitchFamily="34" charset="-34"/>
              </a:rPr>
              <a:t>10.3 million rows x 41 variables</a:t>
            </a:r>
          </a:p>
        </p:txBody>
      </p:sp>
      <p:sp>
        <p:nvSpPr>
          <p:cNvPr id="8" name="TextBox 7">
            <a:extLst>
              <a:ext uri="{FF2B5EF4-FFF2-40B4-BE49-F238E27FC236}">
                <a16:creationId xmlns:a16="http://schemas.microsoft.com/office/drawing/2014/main" id="{9134CED0-A9E4-5646-94DB-BC96981F3C7E}"/>
              </a:ext>
            </a:extLst>
          </p:cNvPr>
          <p:cNvSpPr txBox="1"/>
          <p:nvPr/>
        </p:nvSpPr>
        <p:spPr>
          <a:xfrm>
            <a:off x="4916628" y="4557989"/>
            <a:ext cx="3387284" cy="400110"/>
          </a:xfrm>
          <a:prstGeom prst="rect">
            <a:avLst/>
          </a:prstGeom>
          <a:noFill/>
        </p:spPr>
        <p:txBody>
          <a:bodyPr wrap="square" rtlCol="0">
            <a:spAutoFit/>
          </a:bodyPr>
          <a:lstStyle/>
          <a:p>
            <a:pPr algn="ctr"/>
            <a:r>
              <a:rPr lang="en-US" sz="2000" dirty="0">
                <a:solidFill>
                  <a:schemeClr val="bg1"/>
                </a:solidFill>
                <a:latin typeface="Cordia New" panose="020B0304020202020204" pitchFamily="34" charset="-34"/>
                <a:cs typeface="Cordia New" panose="020B0304020202020204" pitchFamily="34" charset="-34"/>
              </a:rPr>
              <a:t>1933 rows x  13 variables</a:t>
            </a:r>
          </a:p>
        </p:txBody>
      </p:sp>
      <p:sp>
        <p:nvSpPr>
          <p:cNvPr id="10" name="Rectangle 9">
            <a:extLst>
              <a:ext uri="{FF2B5EF4-FFF2-40B4-BE49-F238E27FC236}">
                <a16:creationId xmlns:a16="http://schemas.microsoft.com/office/drawing/2014/main" id="{8A599756-889D-8749-8453-4F82D6D85247}"/>
              </a:ext>
            </a:extLst>
          </p:cNvPr>
          <p:cNvSpPr/>
          <p:nvPr/>
        </p:nvSpPr>
        <p:spPr>
          <a:xfrm>
            <a:off x="74613" y="28862"/>
            <a:ext cx="904415" cy="338554"/>
          </a:xfrm>
          <a:prstGeom prst="rect">
            <a:avLst/>
          </a:prstGeom>
        </p:spPr>
        <p:txBody>
          <a:bodyPr wrap="none">
            <a:spAutoFit/>
          </a:bodyPr>
          <a:lstStyle/>
          <a:p>
            <a:r>
              <a:rPr lang="en-US" sz="1600" dirty="0">
                <a:solidFill>
                  <a:schemeClr val="bg1"/>
                </a:solidFill>
                <a:latin typeface="Cordia New" panose="020B0304020202020204" pitchFamily="34" charset="-34"/>
                <a:cs typeface="Cordia New" panose="020B0304020202020204" pitchFamily="34" charset="-34"/>
              </a:rPr>
              <a:t>Introduction</a:t>
            </a:r>
            <a:endParaRPr lang="en-US" sz="1200" dirty="0">
              <a:solidFill>
                <a:schemeClr val="bg1"/>
              </a:solidFill>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2470929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7181A-E8F2-0240-B48F-B995AAB3949D}"/>
              </a:ext>
            </a:extLst>
          </p:cNvPr>
          <p:cNvSpPr>
            <a:spLocks noGrp="1"/>
          </p:cNvSpPr>
          <p:nvPr>
            <p:ph type="title"/>
          </p:nvPr>
        </p:nvSpPr>
        <p:spPr>
          <a:xfrm>
            <a:off x="141626" y="183177"/>
            <a:ext cx="8464492" cy="685800"/>
          </a:xfrm>
        </p:spPr>
        <p:txBody>
          <a:bodyPr/>
          <a:lstStyle/>
          <a:p>
            <a:pPr algn="ctr"/>
            <a:r>
              <a:rPr lang="en-US" sz="4000" dirty="0">
                <a:solidFill>
                  <a:schemeClr val="bg1"/>
                </a:solidFill>
                <a:latin typeface="Cordia New" panose="020B0304020202020204" pitchFamily="34" charset="-34"/>
                <a:cs typeface="Cordia New" panose="020B0304020202020204" pitchFamily="34" charset="-34"/>
              </a:rPr>
              <a:t>Data Organization</a:t>
            </a:r>
          </a:p>
        </p:txBody>
      </p:sp>
      <p:sp>
        <p:nvSpPr>
          <p:cNvPr id="3" name="Text Placeholder 2">
            <a:extLst>
              <a:ext uri="{FF2B5EF4-FFF2-40B4-BE49-F238E27FC236}">
                <a16:creationId xmlns:a16="http://schemas.microsoft.com/office/drawing/2014/main" id="{E0C386CA-8336-0A4C-A122-F27F3696DBC0}"/>
              </a:ext>
            </a:extLst>
          </p:cNvPr>
          <p:cNvSpPr>
            <a:spLocks noGrp="1"/>
          </p:cNvSpPr>
          <p:nvPr>
            <p:ph type="body" idx="1"/>
          </p:nvPr>
        </p:nvSpPr>
        <p:spPr>
          <a:xfrm>
            <a:off x="4445411" y="939998"/>
            <a:ext cx="4013731" cy="3263504"/>
          </a:xfrm>
        </p:spPr>
        <p:txBody>
          <a:bodyPr/>
          <a:lstStyle/>
          <a:p>
            <a:pPr marL="114300" indent="0">
              <a:buNone/>
            </a:pPr>
            <a:r>
              <a:rPr lang="en-US" sz="2800" dirty="0">
                <a:solidFill>
                  <a:schemeClr val="bg1"/>
                </a:solidFill>
                <a:latin typeface="Cordia New" panose="020B0304020202020204" pitchFamily="34" charset="-34"/>
                <a:cs typeface="Cordia New" panose="020B0304020202020204" pitchFamily="34" charset="-34"/>
              </a:rPr>
              <a:t>Feature engineering</a:t>
            </a:r>
            <a:endParaRPr lang="en-US" dirty="0">
              <a:solidFill>
                <a:schemeClr val="bg1"/>
              </a:solidFill>
            </a:endParaRPr>
          </a:p>
          <a:p>
            <a:r>
              <a:rPr lang="en-US" dirty="0">
                <a:solidFill>
                  <a:schemeClr val="bg1"/>
                </a:solidFill>
                <a:latin typeface="Cordia New" panose="020B0304020202020204" pitchFamily="34" charset="-34"/>
                <a:cs typeface="Cordia New" panose="020B0304020202020204" pitchFamily="34" charset="-34"/>
              </a:rPr>
              <a:t>Seat class</a:t>
            </a:r>
          </a:p>
          <a:p>
            <a:r>
              <a:rPr lang="en-US" dirty="0">
                <a:solidFill>
                  <a:schemeClr val="bg1"/>
                </a:solidFill>
                <a:latin typeface="Cordia New" panose="020B0304020202020204" pitchFamily="34" charset="-34"/>
                <a:cs typeface="Cordia New" panose="020B0304020202020204" pitchFamily="34" charset="-34"/>
              </a:rPr>
              <a:t>Proportion Used</a:t>
            </a:r>
          </a:p>
          <a:p>
            <a:r>
              <a:rPr lang="en-US" dirty="0">
                <a:solidFill>
                  <a:schemeClr val="bg1"/>
                </a:solidFill>
                <a:latin typeface="Cordia New" panose="020B0304020202020204" pitchFamily="34" charset="-34"/>
                <a:cs typeface="Cordia New" panose="020B0304020202020204" pitchFamily="34" charset="-34"/>
              </a:rPr>
              <a:t>Proportion Viewed</a:t>
            </a:r>
          </a:p>
          <a:p>
            <a:r>
              <a:rPr lang="en-US" dirty="0">
                <a:solidFill>
                  <a:schemeClr val="bg1"/>
                </a:solidFill>
                <a:latin typeface="Cordia New" panose="020B0304020202020204" pitchFamily="34" charset="-34"/>
                <a:cs typeface="Cordia New" panose="020B0304020202020204" pitchFamily="34" charset="-34"/>
              </a:rPr>
              <a:t>Release year category</a:t>
            </a:r>
          </a:p>
          <a:p>
            <a:r>
              <a:rPr lang="en-US" dirty="0">
                <a:solidFill>
                  <a:schemeClr val="bg1"/>
                </a:solidFill>
                <a:latin typeface="Cordia New" panose="020B0304020202020204" pitchFamily="34" charset="-34"/>
                <a:cs typeface="Cordia New" panose="020B0304020202020204" pitchFamily="34" charset="-34"/>
              </a:rPr>
              <a:t>Price tag</a:t>
            </a:r>
          </a:p>
          <a:p>
            <a:r>
              <a:rPr lang="en-US" dirty="0">
                <a:solidFill>
                  <a:schemeClr val="bg1"/>
                </a:solidFill>
                <a:latin typeface="Cordia New" panose="020B0304020202020204" pitchFamily="34" charset="-34"/>
                <a:cs typeface="Cordia New" panose="020B0304020202020204" pitchFamily="34" charset="-34"/>
              </a:rPr>
              <a:t>A-list actors</a:t>
            </a:r>
          </a:p>
          <a:p>
            <a:r>
              <a:rPr lang="en-US" dirty="0">
                <a:solidFill>
                  <a:schemeClr val="bg1"/>
                </a:solidFill>
                <a:latin typeface="Cordia New" panose="020B0304020202020204" pitchFamily="34" charset="-34"/>
                <a:cs typeface="Cordia New" panose="020B0304020202020204" pitchFamily="34" charset="-34"/>
              </a:rPr>
              <a:t>Nominated and won awards</a:t>
            </a:r>
          </a:p>
        </p:txBody>
      </p:sp>
      <p:sp>
        <p:nvSpPr>
          <p:cNvPr id="6" name="Google Shape;211;p33">
            <a:extLst>
              <a:ext uri="{FF2B5EF4-FFF2-40B4-BE49-F238E27FC236}">
                <a16:creationId xmlns:a16="http://schemas.microsoft.com/office/drawing/2014/main" id="{D8901DC4-E354-8B4F-8B37-5B8A8D9E3864}"/>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7</a:t>
            </a:fld>
            <a:endParaRPr>
              <a:solidFill>
                <a:schemeClr val="bg1"/>
              </a:solidFill>
            </a:endParaRPr>
          </a:p>
        </p:txBody>
      </p:sp>
      <p:sp>
        <p:nvSpPr>
          <p:cNvPr id="8" name="Text Placeholder 2">
            <a:extLst>
              <a:ext uri="{FF2B5EF4-FFF2-40B4-BE49-F238E27FC236}">
                <a16:creationId xmlns:a16="http://schemas.microsoft.com/office/drawing/2014/main" id="{9A38BE11-97DD-6443-B55B-88658767AA03}"/>
              </a:ext>
            </a:extLst>
          </p:cNvPr>
          <p:cNvSpPr txBox="1">
            <a:spLocks/>
          </p:cNvSpPr>
          <p:nvPr/>
        </p:nvSpPr>
        <p:spPr>
          <a:xfrm>
            <a:off x="848771" y="1002227"/>
            <a:ext cx="4013731" cy="3263504"/>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114300" indent="0">
              <a:buFont typeface="Arial"/>
              <a:buNone/>
            </a:pPr>
            <a:r>
              <a:rPr lang="en-US" sz="2800" dirty="0">
                <a:solidFill>
                  <a:schemeClr val="bg1"/>
                </a:solidFill>
                <a:latin typeface="Cordia New" panose="020B0304020202020204" pitchFamily="34" charset="-34"/>
                <a:cs typeface="Cordia New" panose="020B0304020202020204" pitchFamily="34" charset="-34"/>
              </a:rPr>
              <a:t>Missing Data</a:t>
            </a:r>
          </a:p>
          <a:p>
            <a:pPr marL="0" indent="0">
              <a:buNone/>
            </a:pPr>
            <a:r>
              <a:rPr lang="en-US" dirty="0">
                <a:solidFill>
                  <a:schemeClr val="bg1"/>
                </a:solidFill>
                <a:latin typeface="Cordia New" panose="020B0304020202020204" pitchFamily="34" charset="-34"/>
                <a:cs typeface="Cordia New" panose="020B0304020202020204" pitchFamily="34" charset="-34"/>
              </a:rPr>
              <a:t>Used API to replace missing metadata:</a:t>
            </a:r>
          </a:p>
          <a:p>
            <a:pPr marL="285750" indent="-285750"/>
            <a:r>
              <a:rPr lang="en-US" dirty="0">
                <a:solidFill>
                  <a:schemeClr val="bg1"/>
                </a:solidFill>
                <a:latin typeface="Cordia New" panose="020B0304020202020204" pitchFamily="34" charset="-34"/>
                <a:cs typeface="Cordia New" panose="020B0304020202020204" pitchFamily="34" charset="-34"/>
              </a:rPr>
              <a:t>P</a:t>
            </a:r>
            <a:r>
              <a:rPr lang="en-US" sz="1800" dirty="0">
                <a:solidFill>
                  <a:schemeClr val="bg1"/>
                </a:solidFill>
                <a:latin typeface="Cordia New" panose="020B0304020202020204" pitchFamily="34" charset="-34"/>
                <a:cs typeface="Cordia New" panose="020B0304020202020204" pitchFamily="34" charset="-34"/>
              </a:rPr>
              <a:t>opular scores</a:t>
            </a:r>
          </a:p>
          <a:p>
            <a:pPr marL="285750" indent="-285750"/>
            <a:r>
              <a:rPr lang="en-US" dirty="0">
                <a:solidFill>
                  <a:schemeClr val="bg1"/>
                </a:solidFill>
                <a:latin typeface="Cordia New" panose="020B0304020202020204" pitchFamily="34" charset="-34"/>
                <a:cs typeface="Cordia New" panose="020B0304020202020204" pitchFamily="34" charset="-34"/>
              </a:rPr>
              <a:t>Y</a:t>
            </a:r>
            <a:r>
              <a:rPr lang="en-US" sz="1800" dirty="0">
                <a:solidFill>
                  <a:schemeClr val="bg1"/>
                </a:solidFill>
                <a:latin typeface="Cordia New" panose="020B0304020202020204" pitchFamily="34" charset="-34"/>
                <a:cs typeface="Cordia New" panose="020B0304020202020204" pitchFamily="34" charset="-34"/>
              </a:rPr>
              <a:t>ear </a:t>
            </a:r>
            <a:endParaRPr lang="en-US" dirty="0">
              <a:solidFill>
                <a:schemeClr val="bg1"/>
              </a:solidFill>
              <a:latin typeface="Cordia New" panose="020B0304020202020204" pitchFamily="34" charset="-34"/>
              <a:cs typeface="Cordia New" panose="020B0304020202020204" pitchFamily="34" charset="-34"/>
            </a:endParaRPr>
          </a:p>
          <a:p>
            <a:pPr marL="285750" indent="-285750"/>
            <a:r>
              <a:rPr lang="en-US" sz="1800" dirty="0">
                <a:solidFill>
                  <a:schemeClr val="bg1"/>
                </a:solidFill>
                <a:latin typeface="Cordia New" panose="020B0304020202020204" pitchFamily="34" charset="-34"/>
                <a:cs typeface="Cordia New" panose="020B0304020202020204" pitchFamily="34" charset="-34"/>
              </a:rPr>
              <a:t>Country</a:t>
            </a:r>
            <a:endParaRPr lang="en-US" dirty="0">
              <a:solidFill>
                <a:schemeClr val="bg1"/>
              </a:solidFill>
              <a:latin typeface="Cordia New" panose="020B0304020202020204" pitchFamily="34" charset="-34"/>
              <a:cs typeface="Cordia New" panose="020B0304020202020204" pitchFamily="34" charset="-34"/>
            </a:endParaRPr>
          </a:p>
          <a:p>
            <a:pPr marL="285750" indent="-285750"/>
            <a:r>
              <a:rPr lang="en-US" dirty="0">
                <a:solidFill>
                  <a:schemeClr val="bg1"/>
                </a:solidFill>
                <a:latin typeface="Cordia New" panose="020B0304020202020204" pitchFamily="34" charset="-34"/>
                <a:cs typeface="Cordia New" panose="020B0304020202020204" pitchFamily="34" charset="-34"/>
              </a:rPr>
              <a:t>G</a:t>
            </a:r>
            <a:r>
              <a:rPr lang="en-US" sz="1800" dirty="0">
                <a:solidFill>
                  <a:schemeClr val="bg1"/>
                </a:solidFill>
                <a:latin typeface="Cordia New" panose="020B0304020202020204" pitchFamily="34" charset="-34"/>
                <a:cs typeface="Cordia New" panose="020B0304020202020204" pitchFamily="34" charset="-34"/>
              </a:rPr>
              <a:t>enre</a:t>
            </a:r>
          </a:p>
          <a:p>
            <a:pPr marL="114300" indent="0">
              <a:buFont typeface="Arial"/>
              <a:buNone/>
            </a:pPr>
            <a:endParaRPr lang="en-US" dirty="0">
              <a:solidFill>
                <a:schemeClr val="bg1"/>
              </a:solidFill>
              <a:latin typeface="Cordia New" panose="020B0304020202020204" pitchFamily="34" charset="-34"/>
              <a:cs typeface="Cordia New" panose="020B0304020202020204" pitchFamily="34" charset="-34"/>
            </a:endParaRPr>
          </a:p>
          <a:p>
            <a:pPr marL="114300" indent="0">
              <a:buFont typeface="Arial"/>
              <a:buNone/>
            </a:pPr>
            <a:endParaRPr lang="en-US" dirty="0">
              <a:solidFill>
                <a:schemeClr val="bg1"/>
              </a:solidFill>
              <a:latin typeface="Cordia New" panose="020B0304020202020204" pitchFamily="34" charset="-34"/>
              <a:cs typeface="Cordia New" panose="020B0304020202020204" pitchFamily="34" charset="-34"/>
            </a:endParaRPr>
          </a:p>
          <a:p>
            <a:pPr marL="114300" indent="0">
              <a:buFont typeface="Arial"/>
              <a:buNone/>
            </a:pPr>
            <a:endParaRPr lang="en-US" dirty="0">
              <a:solidFill>
                <a:schemeClr val="bg1"/>
              </a:solidFill>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3138152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1"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dissolve">
                                      <p:cBhvr>
                                        <p:cTn id="16" dur="500"/>
                                        <p:tgtEl>
                                          <p:spTgt spid="3">
                                            <p:txEl>
                                              <p:pRg st="0" end="0"/>
                                            </p:txEl>
                                          </p:spTgt>
                                        </p:tgtEl>
                                      </p:cBhvr>
                                    </p:animEffect>
                                  </p:childTnLst>
                                </p:cTn>
                              </p:par>
                            </p:childTnLst>
                          </p:cTn>
                        </p:par>
                        <p:par>
                          <p:cTn id="17" fill="hold">
                            <p:stCondLst>
                              <p:cond delay="500"/>
                            </p:stCondLst>
                            <p:childTnLst>
                              <p:par>
                                <p:cTn id="18" presetID="9" presetClass="entr" presetSubtype="0" fill="hold" grpId="1" nodeType="after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dissolve">
                                      <p:cBhvr>
                                        <p:cTn id="20" dur="500"/>
                                        <p:tgtEl>
                                          <p:spTgt spid="3">
                                            <p:txEl>
                                              <p:pRg st="1" end="1"/>
                                            </p:txEl>
                                          </p:spTgt>
                                        </p:tgtEl>
                                      </p:cBhvr>
                                    </p:animEffect>
                                  </p:childTnLst>
                                </p:cTn>
                              </p:par>
                            </p:childTnLst>
                          </p:cTn>
                        </p:par>
                        <p:par>
                          <p:cTn id="21" fill="hold">
                            <p:stCondLst>
                              <p:cond delay="1000"/>
                            </p:stCondLst>
                            <p:childTnLst>
                              <p:par>
                                <p:cTn id="22" presetID="9" presetClass="entr" presetSubtype="0" fill="hold" grpId="1"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dissolve">
                                      <p:cBhvr>
                                        <p:cTn id="24" dur="500"/>
                                        <p:tgtEl>
                                          <p:spTgt spid="3">
                                            <p:txEl>
                                              <p:pRg st="2" end="2"/>
                                            </p:txEl>
                                          </p:spTgt>
                                        </p:tgtEl>
                                      </p:cBhvr>
                                    </p:animEffect>
                                  </p:childTnLst>
                                </p:cTn>
                              </p:par>
                            </p:childTnLst>
                          </p:cTn>
                        </p:par>
                        <p:par>
                          <p:cTn id="25" fill="hold">
                            <p:stCondLst>
                              <p:cond delay="1500"/>
                            </p:stCondLst>
                            <p:childTnLst>
                              <p:par>
                                <p:cTn id="26" presetID="9" presetClass="entr" presetSubtype="0" fill="hold" grpId="1"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par>
                          <p:cTn id="29" fill="hold">
                            <p:stCondLst>
                              <p:cond delay="2000"/>
                            </p:stCondLst>
                            <p:childTnLst>
                              <p:par>
                                <p:cTn id="30" presetID="9" presetClass="entr" presetSubtype="0" fill="hold" grpId="1"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par>
                          <p:cTn id="33" fill="hold">
                            <p:stCondLst>
                              <p:cond delay="2500"/>
                            </p:stCondLst>
                            <p:childTnLst>
                              <p:par>
                                <p:cTn id="34" presetID="9" presetClass="entr" presetSubtype="0" fill="hold" grpId="1" nodeType="after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dissolve">
                                      <p:cBhvr>
                                        <p:cTn id="36" dur="500"/>
                                        <p:tgtEl>
                                          <p:spTgt spid="3">
                                            <p:txEl>
                                              <p:pRg st="5" end="5"/>
                                            </p:txEl>
                                          </p:spTgt>
                                        </p:tgtEl>
                                      </p:cBhvr>
                                    </p:animEffect>
                                  </p:childTnLst>
                                </p:cTn>
                              </p:par>
                            </p:childTnLst>
                          </p:cTn>
                        </p:par>
                        <p:par>
                          <p:cTn id="37" fill="hold">
                            <p:stCondLst>
                              <p:cond delay="3000"/>
                            </p:stCondLst>
                            <p:childTnLst>
                              <p:par>
                                <p:cTn id="38" presetID="9" presetClass="entr" presetSubtype="0" fill="hold" grpId="1" nodeType="after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par>
                          <p:cTn id="41" fill="hold">
                            <p:stCondLst>
                              <p:cond delay="3500"/>
                            </p:stCondLst>
                            <p:childTnLst>
                              <p:par>
                                <p:cTn id="42" presetID="9" presetClass="entr" presetSubtype="0" fill="hold" grpId="1" nodeType="after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dissolve">
                                      <p:cBhvr>
                                        <p:cTn id="4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1" uiExpand="1" build="p"/>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8</a:t>
            </a:fld>
            <a:endParaRPr>
              <a:solidFill>
                <a:schemeClr val="bg1"/>
              </a:solidFill>
            </a:endParaRPr>
          </a:p>
        </p:txBody>
      </p:sp>
      <p:sp>
        <p:nvSpPr>
          <p:cNvPr id="12" name="Title 1">
            <a:extLst>
              <a:ext uri="{FF2B5EF4-FFF2-40B4-BE49-F238E27FC236}">
                <a16:creationId xmlns:a16="http://schemas.microsoft.com/office/drawing/2014/main" id="{AC850371-9507-884D-9DD8-6F02826E444C}"/>
              </a:ext>
            </a:extLst>
          </p:cNvPr>
          <p:cNvSpPr txBox="1">
            <a:spLocks/>
          </p:cNvSpPr>
          <p:nvPr/>
        </p:nvSpPr>
        <p:spPr>
          <a:xfrm>
            <a:off x="281509" y="386305"/>
            <a:ext cx="1751477" cy="764677"/>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indent="0"/>
            <a:r>
              <a:rPr lang="en-US" sz="2800" dirty="0">
                <a:solidFill>
                  <a:schemeClr val="bg1"/>
                </a:solidFill>
                <a:latin typeface="Cordia New" panose="020B0304020202020204" pitchFamily="34" charset="-34"/>
                <a:cs typeface="Cordia New" panose="020B0304020202020204" pitchFamily="34" charset="-34"/>
              </a:rPr>
              <a:t>API results:</a:t>
            </a:r>
          </a:p>
        </p:txBody>
      </p:sp>
      <p:sp>
        <p:nvSpPr>
          <p:cNvPr id="9" name="Content Placeholder 2">
            <a:extLst>
              <a:ext uri="{FF2B5EF4-FFF2-40B4-BE49-F238E27FC236}">
                <a16:creationId xmlns:a16="http://schemas.microsoft.com/office/drawing/2014/main" id="{6DA0507D-7FAA-464E-84A5-9A2E486049A8}"/>
              </a:ext>
            </a:extLst>
          </p:cNvPr>
          <p:cNvSpPr txBox="1">
            <a:spLocks/>
          </p:cNvSpPr>
          <p:nvPr/>
        </p:nvSpPr>
        <p:spPr>
          <a:xfrm>
            <a:off x="197459" y="684031"/>
            <a:ext cx="8946541" cy="324754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914400" marR="0" lvl="1" indent="-228600" algn="l" rtl="0">
              <a:lnSpc>
                <a:spcPct val="90000"/>
              </a:lnSpc>
              <a:spcBef>
                <a:spcPts val="375"/>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0" indent="0"/>
            <a:endParaRPr lang="en-US" sz="2000" dirty="0">
              <a:solidFill>
                <a:schemeClr val="bg1"/>
              </a:solidFill>
              <a:latin typeface="Cordia New" panose="020B0304020202020204" pitchFamily="34" charset="-34"/>
              <a:cs typeface="Cordia New" panose="020B0304020202020204" pitchFamily="34" charset="-34"/>
            </a:endParaRPr>
          </a:p>
          <a:p>
            <a:pPr lvl="1"/>
            <a:endParaRPr lang="en-US" sz="2000" dirty="0">
              <a:solidFill>
                <a:schemeClr val="bg1"/>
              </a:solidFill>
              <a:latin typeface="Cordia New" panose="020B0304020202020204" pitchFamily="34" charset="-34"/>
              <a:cs typeface="Cordia New" panose="020B0304020202020204" pitchFamily="34" charset="-34"/>
            </a:endParaRPr>
          </a:p>
          <a:p>
            <a:pPr marL="1028700" lvl="1"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99% of missing values were able to be filled</a:t>
            </a:r>
          </a:p>
          <a:p>
            <a:pPr lvl="1"/>
            <a:r>
              <a:rPr lang="en-US" sz="2000" dirty="0">
                <a:solidFill>
                  <a:schemeClr val="bg1"/>
                </a:solidFill>
                <a:latin typeface="Cordia New" panose="020B0304020202020204" pitchFamily="34" charset="-34"/>
                <a:cs typeface="Cordia New" panose="020B0304020202020204" pitchFamily="34" charset="-34"/>
              </a:rPr>
              <a:t>	(most of the still missing are foreign films and TV shows not represented on IMDB)</a:t>
            </a:r>
          </a:p>
          <a:p>
            <a:pPr lvl="1"/>
            <a:endParaRPr lang="en-US" sz="2000" dirty="0">
              <a:solidFill>
                <a:schemeClr val="bg1"/>
              </a:solidFill>
              <a:latin typeface="Cordia New" panose="020B0304020202020204" pitchFamily="34" charset="-34"/>
              <a:cs typeface="Cordia New" panose="020B0304020202020204" pitchFamily="34" charset="-34"/>
            </a:endParaRPr>
          </a:p>
          <a:p>
            <a:pPr marL="1028700" lvl="1"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Acquired the IMDB Score for most major media.</a:t>
            </a:r>
          </a:p>
          <a:p>
            <a:pPr marL="1028700" lvl="1" indent="-342900">
              <a:buFont typeface="Arial" panose="020B0604020202020204" pitchFamily="34" charset="0"/>
              <a:buChar char="•"/>
            </a:pPr>
            <a:endParaRPr lang="en-US" sz="2000" dirty="0">
              <a:solidFill>
                <a:schemeClr val="bg1"/>
              </a:solidFill>
              <a:latin typeface="Cordia New" panose="020B0304020202020204" pitchFamily="34" charset="-34"/>
              <a:cs typeface="Cordia New" panose="020B0304020202020204" pitchFamily="34" charset="-34"/>
            </a:endParaRPr>
          </a:p>
          <a:p>
            <a:pPr marL="1028700" lvl="1"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Usable for movies not yet tested on </a:t>
            </a:r>
          </a:p>
          <a:p>
            <a:pPr lvl="1"/>
            <a:r>
              <a:rPr lang="en-US" sz="2000" dirty="0">
                <a:solidFill>
                  <a:schemeClr val="bg1"/>
                </a:solidFill>
                <a:latin typeface="Cordia New" panose="020B0304020202020204" pitchFamily="34" charset="-34"/>
                <a:cs typeface="Cordia New" panose="020B0304020202020204" pitchFamily="34" charset="-34"/>
              </a:rPr>
              <a:t>	(i.e. we can find future releases that match predicted genre, country, and rating patterns)</a:t>
            </a:r>
          </a:p>
        </p:txBody>
      </p:sp>
      <p:sp>
        <p:nvSpPr>
          <p:cNvPr id="6" name="Title 1">
            <a:extLst>
              <a:ext uri="{FF2B5EF4-FFF2-40B4-BE49-F238E27FC236}">
                <a16:creationId xmlns:a16="http://schemas.microsoft.com/office/drawing/2014/main" id="{EF4F7B8B-2F9E-E84D-840D-1F83FCBD84DD}"/>
              </a:ext>
            </a:extLst>
          </p:cNvPr>
          <p:cNvSpPr>
            <a:spLocks noGrp="1"/>
          </p:cNvSpPr>
          <p:nvPr>
            <p:ph type="title"/>
          </p:nvPr>
        </p:nvSpPr>
        <p:spPr>
          <a:xfrm>
            <a:off x="82073" y="14516"/>
            <a:ext cx="1284503" cy="258950"/>
          </a:xfrm>
        </p:spPr>
        <p:txBody>
          <a:bodyPr/>
          <a:lstStyle/>
          <a:p>
            <a:pPr algn="ctr"/>
            <a:r>
              <a:rPr lang="en-US" sz="1600" dirty="0">
                <a:solidFill>
                  <a:schemeClr val="bg1"/>
                </a:solidFill>
                <a:latin typeface="Cordia New" panose="020B0304020202020204" pitchFamily="34" charset="-34"/>
                <a:cs typeface="Cordia New" panose="020B0304020202020204" pitchFamily="34" charset="-34"/>
              </a:rPr>
              <a:t>Data Organization</a:t>
            </a:r>
          </a:p>
        </p:txBody>
      </p:sp>
    </p:spTree>
    <p:extLst>
      <p:ext uri="{BB962C8B-B14F-4D97-AF65-F5344CB8AC3E}">
        <p14:creationId xmlns:p14="http://schemas.microsoft.com/office/powerpoint/2010/main" val="3307055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dissolve">
                                      <p:cBhvr>
                                        <p:cTn id="7" dur="500"/>
                                        <p:tgtEl>
                                          <p:spTgt spid="9">
                                            <p:txEl>
                                              <p:pRg st="2" end="2"/>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xEl>
                                              <p:pRg st="3" end="3"/>
                                            </p:txEl>
                                          </p:spTgt>
                                        </p:tgtEl>
                                        <p:attrNameLst>
                                          <p:attrName>style.visibility</p:attrName>
                                        </p:attrNameLst>
                                      </p:cBhvr>
                                      <p:to>
                                        <p:strVal val="visible"/>
                                      </p:to>
                                    </p:set>
                                    <p:animEffect transition="in" filter="dissolve">
                                      <p:cBhvr>
                                        <p:cTn id="10" dur="500"/>
                                        <p:tgtEl>
                                          <p:spTgt spid="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Effect transition="in" filter="dissolve">
                                      <p:cBhvr>
                                        <p:cTn id="15" dur="500"/>
                                        <p:tgtEl>
                                          <p:spTgt spid="9">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xEl>
                                              <p:pRg st="7" end="7"/>
                                            </p:txEl>
                                          </p:spTgt>
                                        </p:tgtEl>
                                        <p:attrNameLst>
                                          <p:attrName>style.visibility</p:attrName>
                                        </p:attrNameLst>
                                      </p:cBhvr>
                                      <p:to>
                                        <p:strVal val="visible"/>
                                      </p:to>
                                    </p:set>
                                    <p:animEffect transition="in" filter="dissolve">
                                      <p:cBhvr>
                                        <p:cTn id="20" dur="500"/>
                                        <p:tgtEl>
                                          <p:spTgt spid="9">
                                            <p:txEl>
                                              <p:pRg st="7" end="7"/>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animEffect transition="in" filter="dissolve">
                                      <p:cBhvr>
                                        <p:cTn id="23"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9</a:t>
            </a:fld>
            <a:endParaRPr>
              <a:solidFill>
                <a:schemeClr val="bg1"/>
              </a:solidFill>
            </a:endParaRPr>
          </a:p>
        </p:txBody>
      </p:sp>
      <p:sp>
        <p:nvSpPr>
          <p:cNvPr id="12" name="Title 1">
            <a:extLst>
              <a:ext uri="{FF2B5EF4-FFF2-40B4-BE49-F238E27FC236}">
                <a16:creationId xmlns:a16="http://schemas.microsoft.com/office/drawing/2014/main" id="{AC850371-9507-884D-9DD8-6F02826E444C}"/>
              </a:ext>
            </a:extLst>
          </p:cNvPr>
          <p:cNvSpPr txBox="1">
            <a:spLocks/>
          </p:cNvSpPr>
          <p:nvPr/>
        </p:nvSpPr>
        <p:spPr>
          <a:xfrm>
            <a:off x="110532" y="404456"/>
            <a:ext cx="6197418" cy="764677"/>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00" dirty="0">
                <a:solidFill>
                  <a:schemeClr val="bg1"/>
                </a:solidFill>
                <a:latin typeface="Cordia New" panose="020B0304020202020204" pitchFamily="34" charset="-34"/>
                <a:cs typeface="Cordia New" panose="020B0304020202020204" pitchFamily="34" charset="-34"/>
              </a:rPr>
              <a:t>Feature Engineering: </a:t>
            </a:r>
          </a:p>
        </p:txBody>
      </p:sp>
      <p:sp>
        <p:nvSpPr>
          <p:cNvPr id="2" name="TextBox 1">
            <a:extLst>
              <a:ext uri="{FF2B5EF4-FFF2-40B4-BE49-F238E27FC236}">
                <a16:creationId xmlns:a16="http://schemas.microsoft.com/office/drawing/2014/main" id="{1DCE8AA4-6E20-204F-BA7D-08C11F7570FD}"/>
              </a:ext>
            </a:extLst>
          </p:cNvPr>
          <p:cNvSpPr txBox="1"/>
          <p:nvPr/>
        </p:nvSpPr>
        <p:spPr>
          <a:xfrm>
            <a:off x="1376624" y="1235035"/>
            <a:ext cx="6049107" cy="335476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In order to make the actor data useful, we recoded this variable into a numeric variable indicating the number of "A-List" stars acting in the title</a:t>
            </a:r>
          </a:p>
          <a:p>
            <a:pPr marL="285750" indent="-285750">
              <a:buFont typeface="Arial" panose="020B0604020202020204" pitchFamily="34" charset="0"/>
              <a:buChar char="•"/>
            </a:pPr>
            <a:endParaRPr lang="en-US" sz="2000" dirty="0">
              <a:solidFill>
                <a:schemeClr val="bg1"/>
              </a:solidFill>
              <a:latin typeface="Cordia New" panose="020B0304020202020204" pitchFamily="34" charset="-34"/>
              <a:cs typeface="Cordia New" panose="020B0304020202020204" pitchFamily="34" charset="-34"/>
            </a:endParaRPr>
          </a:p>
          <a:p>
            <a:pPr marL="285750" indent="-28575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Using Box Office Mojo and a variety of web scrapers to get the list of actors and directors that grossed over $1 billion (our arbitrary definition of what defines "A-List")</a:t>
            </a:r>
          </a:p>
          <a:p>
            <a:endParaRPr lang="en-US" sz="2000" dirty="0">
              <a:solidFill>
                <a:schemeClr val="bg1"/>
              </a:solidFill>
              <a:latin typeface="Cordia New" panose="020B0304020202020204" pitchFamily="34" charset="-34"/>
              <a:cs typeface="Cordia New" panose="020B0304020202020204" pitchFamily="34" charset="-34"/>
            </a:endParaRPr>
          </a:p>
          <a:p>
            <a:pPr marL="285750" indent="-28575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For each movie, we sum  number of these actors to get the number of A-list stars</a:t>
            </a:r>
          </a:p>
          <a:p>
            <a:pPr marL="285750" indent="-285750">
              <a:buFont typeface="Arial" panose="020B0604020202020204" pitchFamily="34" charset="0"/>
              <a:buChar char="•"/>
            </a:pPr>
            <a:endParaRPr lang="en-US" sz="1600" dirty="0">
              <a:solidFill>
                <a:schemeClr val="bg1"/>
              </a:solidFill>
              <a:latin typeface="Cordia New" panose="020B0304020202020204" pitchFamily="34" charset="-34"/>
              <a:cs typeface="Cordia New" panose="020B0304020202020204" pitchFamily="34" charset="-34"/>
            </a:endParaRPr>
          </a:p>
          <a:p>
            <a:pPr marL="285750" indent="-285750" algn="l">
              <a:buFont typeface="Arial" panose="020B0604020202020204" pitchFamily="34" charset="0"/>
              <a:buChar char="•"/>
            </a:pPr>
            <a:endParaRPr lang="en-US" sz="1600" dirty="0">
              <a:solidFill>
                <a:schemeClr val="bg1"/>
              </a:solidFill>
              <a:latin typeface="Cordia New" panose="020B0304020202020204" pitchFamily="34" charset="-34"/>
              <a:cs typeface="Cordia New" panose="020B0304020202020204" pitchFamily="34" charset="-34"/>
            </a:endParaRPr>
          </a:p>
        </p:txBody>
      </p:sp>
      <p:sp>
        <p:nvSpPr>
          <p:cNvPr id="9" name="Title 1">
            <a:extLst>
              <a:ext uri="{FF2B5EF4-FFF2-40B4-BE49-F238E27FC236}">
                <a16:creationId xmlns:a16="http://schemas.microsoft.com/office/drawing/2014/main" id="{DE8A2FC4-670A-6442-9860-90BF200D55BF}"/>
              </a:ext>
            </a:extLst>
          </p:cNvPr>
          <p:cNvSpPr>
            <a:spLocks noGrp="1"/>
          </p:cNvSpPr>
          <p:nvPr>
            <p:ph type="title"/>
          </p:nvPr>
        </p:nvSpPr>
        <p:spPr>
          <a:xfrm>
            <a:off x="82073" y="14516"/>
            <a:ext cx="1284503" cy="258950"/>
          </a:xfrm>
        </p:spPr>
        <p:txBody>
          <a:bodyPr/>
          <a:lstStyle/>
          <a:p>
            <a:pPr algn="ctr"/>
            <a:r>
              <a:rPr lang="en-US" sz="1600" dirty="0">
                <a:solidFill>
                  <a:schemeClr val="bg1"/>
                </a:solidFill>
                <a:latin typeface="Cordia New" panose="020B0304020202020204" pitchFamily="34" charset="-34"/>
                <a:cs typeface="Cordia New" panose="020B0304020202020204" pitchFamily="34" charset="-34"/>
              </a:rPr>
              <a:t>Data Organization</a:t>
            </a:r>
          </a:p>
        </p:txBody>
      </p:sp>
    </p:spTree>
    <p:extLst>
      <p:ext uri="{BB962C8B-B14F-4D97-AF65-F5344CB8AC3E}">
        <p14:creationId xmlns:p14="http://schemas.microsoft.com/office/powerpoint/2010/main" val="527248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dissolv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lgn="l">
          <a:defRPr dirty="0">
            <a:solidFill>
              <a:schemeClr val="bg1"/>
            </a:solidFill>
          </a:defRPr>
        </a:defPPr>
      </a:lstStyle>
    </a:spDef>
    <a:txDef>
      <a:spPr>
        <a:noFill/>
      </a:spPr>
      <a:bodyPr wrap="square" rtlCol="0">
        <a:spAutoFit/>
      </a:bodyPr>
      <a:lstStyle>
        <a:defPPr algn="l">
          <a:defRPr sz="1600" dirty="0" smtClean="0">
            <a:solidFill>
              <a:schemeClr val="bg1"/>
            </a:solidFill>
            <a:latin typeface="Cordia New" panose="020B0304020202020204" pitchFamily="34" charset="-34"/>
            <a:cs typeface="Cordia New" panose="020B0304020202020204" pitchFamily="34" charset="-34"/>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22036</TotalTime>
  <Words>1660</Words>
  <Application>Microsoft Macintosh PowerPoint</Application>
  <PresentationFormat>On-screen Show (16:9)</PresentationFormat>
  <Paragraphs>743</Paragraphs>
  <Slides>36</Slides>
  <Notes>24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Cordia New</vt:lpstr>
      <vt:lpstr>Wingdings 3</vt:lpstr>
      <vt:lpstr>Cambria Math</vt:lpstr>
      <vt:lpstr>Chalkduster</vt:lpstr>
      <vt:lpstr>Calibri</vt:lpstr>
      <vt:lpstr>Arial</vt:lpstr>
      <vt:lpstr>Office Theme</vt:lpstr>
      <vt:lpstr>Media Content Optimization</vt:lpstr>
      <vt:lpstr>Outline</vt:lpstr>
      <vt:lpstr>Our Goals</vt:lpstr>
      <vt:lpstr>PowerPoint Presentation</vt:lpstr>
      <vt:lpstr>PowerPoint Presentation</vt:lpstr>
      <vt:lpstr>PowerPoint Presentation</vt:lpstr>
      <vt:lpstr>Data Organization</vt:lpstr>
      <vt:lpstr>Data Organization</vt:lpstr>
      <vt:lpstr>Data Organization</vt:lpstr>
      <vt:lpstr>A-List Actors:</vt:lpstr>
      <vt:lpstr>Data Organization</vt:lpstr>
      <vt:lpstr>PowerPoint Presentation</vt:lpstr>
      <vt:lpstr>PowerPoint Presentation</vt:lpstr>
      <vt:lpstr>PowerPoint Presentation</vt:lpstr>
      <vt:lpstr>Optimization and Prediction</vt:lpstr>
      <vt:lpstr>Optimization and Prediction</vt:lpstr>
      <vt:lpstr>Optimization and Prediction</vt:lpstr>
      <vt:lpstr>Optimization and Prediction</vt:lpstr>
      <vt:lpstr>Recommendation I: Removing Low Performing Media</vt:lpstr>
      <vt:lpstr>PowerPoint Presentation</vt:lpstr>
      <vt:lpstr>Media Watched and Not Watched per Price Tag</vt:lpstr>
      <vt:lpstr>Media Watched and Not Watched Per People Score</vt:lpstr>
      <vt:lpstr>Media NOT watched per genre</vt:lpstr>
      <vt:lpstr>Recommendation I:</vt:lpstr>
      <vt:lpstr>Recommendation II: Predicting High Performing Media</vt:lpstr>
      <vt:lpstr>Scenario 1: Quantity</vt:lpstr>
      <vt:lpstr>PowerPoint Presentation</vt:lpstr>
      <vt:lpstr>PowerPoint Presentation</vt:lpstr>
      <vt:lpstr>Scenario 2: Quality</vt:lpstr>
      <vt:lpstr>PowerPoint Presentation</vt:lpstr>
      <vt:lpstr>Scenario 3: Budget</vt:lpstr>
      <vt:lpstr>PowerPoint Presentation</vt:lpstr>
      <vt:lpstr>Next steps</vt:lpstr>
      <vt:lpstr>Next steps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CSUF PARTNERSHIP</dc:title>
  <cp:lastModifiedBy>bensard</cp:lastModifiedBy>
  <cp:revision>273</cp:revision>
  <dcterms:modified xsi:type="dcterms:W3CDTF">2019-05-14T18:01:38Z</dcterms:modified>
</cp:coreProperties>
</file>